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6"/>
  </p:notesMasterIdLst>
  <p:handoutMasterIdLst>
    <p:handoutMasterId r:id="rId17"/>
  </p:handoutMasterIdLst>
  <p:sldIdLst>
    <p:sldId id="257" r:id="rId2"/>
    <p:sldId id="258" r:id="rId3"/>
    <p:sldId id="259" r:id="rId4"/>
    <p:sldId id="272" r:id="rId5"/>
    <p:sldId id="269" r:id="rId6"/>
    <p:sldId id="260" r:id="rId7"/>
    <p:sldId id="266" r:id="rId8"/>
    <p:sldId id="274" r:id="rId9"/>
    <p:sldId id="270" r:id="rId10"/>
    <p:sldId id="271" r:id="rId11"/>
    <p:sldId id="273" r:id="rId12"/>
    <p:sldId id="261" r:id="rId13"/>
    <p:sldId id="268" r:id="rId14"/>
    <p:sldId id="262" r:id="rId15"/>
  </p:sldIdLst>
  <p:sldSz cx="9144000" cy="6858000" type="screen4x3"/>
  <p:notesSz cx="7010400" cy="9296400"/>
  <p:defaultTextStyle>
    <a:defPPr>
      <a:defRPr lang="de-DE"/>
    </a:defPPr>
    <a:lvl1pPr algn="l" rtl="0" fontAlgn="base">
      <a:spcBef>
        <a:spcPct val="20000"/>
      </a:spcBef>
      <a:spcAft>
        <a:spcPct val="0"/>
      </a:spcAft>
      <a:defRPr kern="1200">
        <a:solidFill>
          <a:schemeClr val="tx1"/>
        </a:solidFill>
        <a:latin typeface="Tahoma" pitchFamily="34" charset="0"/>
        <a:ea typeface="+mn-ea"/>
        <a:cs typeface="+mn-cs"/>
      </a:defRPr>
    </a:lvl1pPr>
    <a:lvl2pPr marL="457200" algn="l" rtl="0" fontAlgn="base">
      <a:spcBef>
        <a:spcPct val="20000"/>
      </a:spcBef>
      <a:spcAft>
        <a:spcPct val="0"/>
      </a:spcAft>
      <a:defRPr kern="1200">
        <a:solidFill>
          <a:schemeClr val="tx1"/>
        </a:solidFill>
        <a:latin typeface="Tahoma" pitchFamily="34" charset="0"/>
        <a:ea typeface="+mn-ea"/>
        <a:cs typeface="+mn-cs"/>
      </a:defRPr>
    </a:lvl2pPr>
    <a:lvl3pPr marL="914400" algn="l" rtl="0" fontAlgn="base">
      <a:spcBef>
        <a:spcPct val="20000"/>
      </a:spcBef>
      <a:spcAft>
        <a:spcPct val="0"/>
      </a:spcAft>
      <a:defRPr kern="1200">
        <a:solidFill>
          <a:schemeClr val="tx1"/>
        </a:solidFill>
        <a:latin typeface="Tahoma" pitchFamily="34" charset="0"/>
        <a:ea typeface="+mn-ea"/>
        <a:cs typeface="+mn-cs"/>
      </a:defRPr>
    </a:lvl3pPr>
    <a:lvl4pPr marL="1371600" algn="l" rtl="0" fontAlgn="base">
      <a:spcBef>
        <a:spcPct val="20000"/>
      </a:spcBef>
      <a:spcAft>
        <a:spcPct val="0"/>
      </a:spcAft>
      <a:defRPr kern="1200">
        <a:solidFill>
          <a:schemeClr val="tx1"/>
        </a:solidFill>
        <a:latin typeface="Tahoma" pitchFamily="34" charset="0"/>
        <a:ea typeface="+mn-ea"/>
        <a:cs typeface="+mn-cs"/>
      </a:defRPr>
    </a:lvl4pPr>
    <a:lvl5pPr marL="1828800" algn="l" rtl="0" fontAlgn="base">
      <a:spcBef>
        <a:spcPct val="2000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33"/>
    <a:srgbClr val="004C93"/>
    <a:srgbClr val="333333"/>
    <a:srgbClr val="292929"/>
    <a:srgbClr val="3952A0"/>
    <a:srgbClr val="307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540" autoAdjust="0"/>
  </p:normalViewPr>
  <p:slideViewPr>
    <p:cSldViewPr snapToGrid="0">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17D5803E-7EA2-4671-92B2-BFCE65BE8BCA}" type="datetimeFigureOut">
              <a:rPr lang="en-GB" smtClean="0"/>
              <a:t>09/02/2013</a:t>
            </a:fld>
            <a:endParaRPr lang="en-GB"/>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E5EBE329-274C-441C-A32F-D38F097DFD26}" type="slidenum">
              <a:rPr lang="en-GB" smtClean="0"/>
              <a:t>‹#›</a:t>
            </a:fld>
            <a:endParaRPr lang="en-GB"/>
          </a:p>
        </p:txBody>
      </p:sp>
    </p:spTree>
    <p:extLst>
      <p:ext uri="{BB962C8B-B14F-4D97-AF65-F5344CB8AC3E}">
        <p14:creationId xmlns:p14="http://schemas.microsoft.com/office/powerpoint/2010/main" val="4035944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604"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endParaRPr lang="de-DE"/>
          </a:p>
        </p:txBody>
      </p:sp>
      <p:sp>
        <p:nvSpPr>
          <p:cNvPr id="24579" name="Rectangle 3"/>
          <p:cNvSpPr>
            <a:spLocks noGrp="1" noChangeArrowheads="1"/>
          </p:cNvSpPr>
          <p:nvPr>
            <p:ph type="dt" idx="1"/>
          </p:nvPr>
        </p:nvSpPr>
        <p:spPr bwMode="auto">
          <a:xfrm>
            <a:off x="3970159" y="0"/>
            <a:ext cx="3038604"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de-DE"/>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700713" y="4415530"/>
            <a:ext cx="5608975" cy="4183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4582" name="Rectangle 6"/>
          <p:cNvSpPr>
            <a:spLocks noGrp="1" noChangeArrowheads="1"/>
          </p:cNvSpPr>
          <p:nvPr>
            <p:ph type="ftr" sz="quarter" idx="4"/>
          </p:nvPr>
        </p:nvSpPr>
        <p:spPr bwMode="auto">
          <a:xfrm>
            <a:off x="0" y="8829573"/>
            <a:ext cx="3038604"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endParaRPr lang="de-DE"/>
          </a:p>
        </p:txBody>
      </p:sp>
      <p:sp>
        <p:nvSpPr>
          <p:cNvPr id="24583" name="Rectangle 7"/>
          <p:cNvSpPr>
            <a:spLocks noGrp="1" noChangeArrowheads="1"/>
          </p:cNvSpPr>
          <p:nvPr>
            <p:ph type="sldNum" sz="quarter" idx="5"/>
          </p:nvPr>
        </p:nvSpPr>
        <p:spPr bwMode="auto">
          <a:xfrm>
            <a:off x="3970159" y="8829573"/>
            <a:ext cx="3038604"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CF913936-8345-4C4A-AD5A-543226CD4E83}" type="slidenum">
              <a:rPr lang="de-DE"/>
              <a:pPr/>
              <a:t>‹#›</a:t>
            </a:fld>
            <a:endParaRPr lang="de-DE"/>
          </a:p>
        </p:txBody>
      </p:sp>
    </p:spTree>
    <p:extLst>
      <p:ext uri="{BB962C8B-B14F-4D97-AF65-F5344CB8AC3E}">
        <p14:creationId xmlns:p14="http://schemas.microsoft.com/office/powerpoint/2010/main" val="30813504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913936-8345-4C4A-AD5A-543226CD4E83}" type="slidenum">
              <a:rPr lang="de-DE" smtClean="0"/>
              <a:pPr/>
              <a:t>1</a:t>
            </a:fld>
            <a:endParaRPr lang="de-DE"/>
          </a:p>
        </p:txBody>
      </p:sp>
    </p:spTree>
    <p:extLst>
      <p:ext uri="{BB962C8B-B14F-4D97-AF65-F5344CB8AC3E}">
        <p14:creationId xmlns:p14="http://schemas.microsoft.com/office/powerpoint/2010/main" val="282193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part of national development policy in general and of agricultural and rural development policy in particular </a:t>
            </a:r>
          </a:p>
          <a:p>
            <a:endParaRPr lang="en-GB" dirty="0"/>
          </a:p>
        </p:txBody>
      </p:sp>
      <p:sp>
        <p:nvSpPr>
          <p:cNvPr id="4" name="Slide Number Placeholder 3"/>
          <p:cNvSpPr>
            <a:spLocks noGrp="1"/>
          </p:cNvSpPr>
          <p:nvPr>
            <p:ph type="sldNum" sz="quarter" idx="10"/>
          </p:nvPr>
        </p:nvSpPr>
        <p:spPr/>
        <p:txBody>
          <a:bodyPr/>
          <a:lstStyle/>
          <a:p>
            <a:fld id="{CF913936-8345-4C4A-AD5A-543226CD4E83}" type="slidenum">
              <a:rPr lang="de-DE" smtClean="0"/>
              <a:pPr/>
              <a:t>2</a:t>
            </a:fld>
            <a:endParaRPr lang="de-DE"/>
          </a:p>
        </p:txBody>
      </p:sp>
    </p:spTree>
    <p:extLst>
      <p:ext uri="{BB962C8B-B14F-4D97-AF65-F5344CB8AC3E}">
        <p14:creationId xmlns:p14="http://schemas.microsoft.com/office/powerpoint/2010/main" val="246373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Reforms-</a:t>
            </a:r>
            <a:r>
              <a:rPr lang="en-US" baseline="0" dirty="0" smtClean="0"/>
              <a:t> pluralism, </a:t>
            </a:r>
            <a:r>
              <a:rPr lang="en-US" baseline="0" dirty="0" err="1" smtClean="0"/>
              <a:t>decentralisation</a:t>
            </a:r>
            <a:r>
              <a:rPr lang="en-US" baseline="0" dirty="0" smtClean="0"/>
              <a:t>, </a:t>
            </a:r>
            <a:r>
              <a:rPr lang="en-US" baseline="0" dirty="0" err="1" smtClean="0"/>
              <a:t>privatisation</a:t>
            </a:r>
            <a:r>
              <a:rPr lang="en-US" baseline="0" dirty="0" smtClean="0"/>
              <a:t>, etc. </a:t>
            </a:r>
            <a:endParaRPr lang="en-US" dirty="0" smtClean="0"/>
          </a:p>
          <a:p>
            <a:r>
              <a:rPr lang="en-US" dirty="0" smtClean="0"/>
              <a:t>Guide stakeholders- prevent confusion and contradictions</a:t>
            </a:r>
          </a:p>
          <a:p>
            <a:r>
              <a:rPr lang="en-US" dirty="0" smtClean="0"/>
              <a:t>Streamline- know who does what; coordinate with other ministries (education, inputs, credit,</a:t>
            </a:r>
            <a:r>
              <a:rPr lang="en-US" baseline="0" dirty="0" smtClean="0"/>
              <a:t> research, etc.)</a:t>
            </a:r>
            <a:endParaRPr lang="en-US" dirty="0" smtClean="0"/>
          </a:p>
          <a:p>
            <a:r>
              <a:rPr lang="en-US" dirty="0" smtClean="0"/>
              <a:t>Incentives</a:t>
            </a:r>
            <a:r>
              <a:rPr lang="en-US" baseline="0" dirty="0" smtClean="0"/>
              <a:t> – especially private sector</a:t>
            </a:r>
            <a:endParaRPr lang="en-GB" dirty="0"/>
          </a:p>
        </p:txBody>
      </p:sp>
      <p:sp>
        <p:nvSpPr>
          <p:cNvPr id="4" name="Slide Number Placeholder 3"/>
          <p:cNvSpPr>
            <a:spLocks noGrp="1"/>
          </p:cNvSpPr>
          <p:nvPr>
            <p:ph type="sldNum" sz="quarter" idx="10"/>
          </p:nvPr>
        </p:nvSpPr>
        <p:spPr/>
        <p:txBody>
          <a:bodyPr/>
          <a:lstStyle/>
          <a:p>
            <a:fld id="{CF913936-8345-4C4A-AD5A-543226CD4E83}" type="slidenum">
              <a:rPr lang="de-DE" smtClean="0"/>
              <a:pPr/>
              <a:t>3</a:t>
            </a:fld>
            <a:endParaRPr lang="de-DE"/>
          </a:p>
        </p:txBody>
      </p:sp>
    </p:spTree>
    <p:extLst>
      <p:ext uri="{BB962C8B-B14F-4D97-AF65-F5344CB8AC3E}">
        <p14:creationId xmlns:p14="http://schemas.microsoft.com/office/powerpoint/2010/main" val="165146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Africa, Lesotho, Swaziland have provisional extension policies</a:t>
            </a:r>
          </a:p>
          <a:p>
            <a:r>
              <a:rPr lang="en-US" dirty="0" smtClean="0"/>
              <a:t>Botswana has legislated</a:t>
            </a:r>
            <a:r>
              <a:rPr lang="en-US" baseline="0" dirty="0" smtClean="0"/>
              <a:t> extension policy</a:t>
            </a:r>
          </a:p>
          <a:p>
            <a:endParaRPr lang="en-GB" dirty="0"/>
          </a:p>
        </p:txBody>
      </p:sp>
      <p:sp>
        <p:nvSpPr>
          <p:cNvPr id="4" name="Slide Number Placeholder 3"/>
          <p:cNvSpPr>
            <a:spLocks noGrp="1"/>
          </p:cNvSpPr>
          <p:nvPr>
            <p:ph type="sldNum" sz="quarter" idx="10"/>
          </p:nvPr>
        </p:nvSpPr>
        <p:spPr/>
        <p:txBody>
          <a:bodyPr/>
          <a:lstStyle/>
          <a:p>
            <a:fld id="{CF913936-8345-4C4A-AD5A-543226CD4E83}" type="slidenum">
              <a:rPr lang="de-DE" smtClean="0"/>
              <a:pPr/>
              <a:t>4</a:t>
            </a:fld>
            <a:endParaRPr lang="de-DE"/>
          </a:p>
        </p:txBody>
      </p:sp>
    </p:spTree>
    <p:extLst>
      <p:ext uri="{BB962C8B-B14F-4D97-AF65-F5344CB8AC3E}">
        <p14:creationId xmlns:p14="http://schemas.microsoft.com/office/powerpoint/2010/main" val="229665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government is currently implementing the National Agricultural Extension Policy (NAEP) that aims to guide and harmonize management and delivery of extension services in the country (Republic of Kenya, 2004a). The policy advocates demand-driven extension services and preparation of other players in the delivery of extension services. In fact it recognizes the need to diversify, decentralize and strengthen the provision of extra services with a view to increase sustainability and relevance to </a:t>
            </a:r>
            <a:r>
              <a:rPr lang="en-GB" sz="1200" b="0" i="0" u="none" strike="noStrike" kern="1200" baseline="0" dirty="0" smtClean="0">
                <a:solidFill>
                  <a:schemeClr val="tx1"/>
                </a:solidFill>
                <a:latin typeface="Arial" charset="0"/>
                <a:ea typeface="+mn-ea"/>
                <a:cs typeface="+mn-cs"/>
              </a:rPr>
              <a:t>farms. Under National Agricultural Extension Programme </a:t>
            </a:r>
            <a:r>
              <a:rPr lang="en-US" sz="1200" b="0" i="0" u="none" strike="noStrike" kern="1200" baseline="0" dirty="0" smtClean="0">
                <a:solidFill>
                  <a:schemeClr val="tx1"/>
                </a:solidFill>
                <a:latin typeface="Arial" charset="0"/>
                <a:ea typeface="+mn-ea"/>
                <a:cs typeface="+mn-cs"/>
              </a:rPr>
              <a:t>(NALEP), agricultural training in provided by the Ministry</a:t>
            </a:r>
          </a:p>
          <a:p>
            <a:r>
              <a:rPr lang="en-US" sz="1200" b="0" i="0" u="none" strike="noStrike" kern="1200" baseline="0" dirty="0" smtClean="0">
                <a:solidFill>
                  <a:schemeClr val="tx1"/>
                </a:solidFill>
                <a:latin typeface="Arial" charset="0"/>
                <a:ea typeface="+mn-ea"/>
                <a:cs typeface="+mn-cs"/>
              </a:rPr>
              <a:t>of Agriculture (MOA) and ministry of Livestock and Fisheries (MOLFD) though tertiary training colleges and farmers training centers. Training in agriculture and related fields is also provided at degree levels by public and private universities. Farmers are trained in farmers training centers. Agricultural knowledge, information and technology are provided at the Agricultural Information Center and through agricultural shows. (</a:t>
            </a:r>
            <a:r>
              <a:rPr lang="en-US" sz="1200" b="0" i="0" u="none" strike="noStrike" kern="1200" baseline="0" dirty="0" err="1" smtClean="0">
                <a:solidFill>
                  <a:schemeClr val="tx1"/>
                </a:solidFill>
                <a:latin typeface="Arial" charset="0"/>
                <a:ea typeface="+mn-ea"/>
                <a:cs typeface="+mn-cs"/>
              </a:rPr>
              <a:t>Kibett</a:t>
            </a:r>
            <a:r>
              <a:rPr lang="en-US" sz="1200" b="0" i="0" u="none" strike="noStrike" kern="1200" baseline="0" dirty="0" smtClean="0">
                <a:solidFill>
                  <a:schemeClr val="tx1"/>
                </a:solidFill>
                <a:latin typeface="Arial" charset="0"/>
                <a:ea typeface="+mn-ea"/>
                <a:cs typeface="+mn-cs"/>
              </a:rPr>
              <a:t> 2005)</a:t>
            </a:r>
            <a:endParaRPr lang="en-GB" dirty="0"/>
          </a:p>
        </p:txBody>
      </p:sp>
      <p:sp>
        <p:nvSpPr>
          <p:cNvPr id="4" name="Slide Number Placeholder 3"/>
          <p:cNvSpPr>
            <a:spLocks noGrp="1"/>
          </p:cNvSpPr>
          <p:nvPr>
            <p:ph type="sldNum" sz="quarter" idx="10"/>
          </p:nvPr>
        </p:nvSpPr>
        <p:spPr/>
        <p:txBody>
          <a:bodyPr/>
          <a:lstStyle/>
          <a:p>
            <a:fld id="{CF913936-8345-4C4A-AD5A-543226CD4E83}" type="slidenum">
              <a:rPr lang="de-DE" smtClean="0"/>
              <a:pPr/>
              <a:t>5</a:t>
            </a:fld>
            <a:endParaRPr lang="de-DE"/>
          </a:p>
        </p:txBody>
      </p:sp>
    </p:spTree>
    <p:extLst>
      <p:ext uri="{BB962C8B-B14F-4D97-AF65-F5344CB8AC3E}">
        <p14:creationId xmlns:p14="http://schemas.microsoft.com/office/powerpoint/2010/main" val="151189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they want to do?  The following…so they enacted</a:t>
            </a:r>
            <a:r>
              <a:rPr lang="en-US" baseline="0" dirty="0" smtClean="0"/>
              <a:t> the policy to make it happen</a:t>
            </a:r>
            <a:endParaRPr lang="en-GB" dirty="0"/>
          </a:p>
        </p:txBody>
      </p:sp>
      <p:sp>
        <p:nvSpPr>
          <p:cNvPr id="4" name="Slide Number Placeholder 3"/>
          <p:cNvSpPr>
            <a:spLocks noGrp="1"/>
          </p:cNvSpPr>
          <p:nvPr>
            <p:ph type="sldNum" sz="quarter" idx="10"/>
          </p:nvPr>
        </p:nvSpPr>
        <p:spPr/>
        <p:txBody>
          <a:bodyPr/>
          <a:lstStyle/>
          <a:p>
            <a:fld id="{CF913936-8345-4C4A-AD5A-543226CD4E83}" type="slidenum">
              <a:rPr lang="de-DE" smtClean="0"/>
              <a:pPr/>
              <a:t>6</a:t>
            </a:fld>
            <a:endParaRPr lang="de-DE"/>
          </a:p>
        </p:txBody>
      </p:sp>
    </p:spTree>
    <p:extLst>
      <p:ext uri="{BB962C8B-B14F-4D97-AF65-F5344CB8AC3E}">
        <p14:creationId xmlns:p14="http://schemas.microsoft.com/office/powerpoint/2010/main" val="133426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provides for coordination with research, education, input supply, and credit and marketing systems, as well as some flexibility to reflect the dynamic nature of the agricultural sector. The policy should include the mission and goals for agricultural extension, the responsible agencies and personnel, the clientele to be served, the broad programmatic areas to be addressed, and other relevant guidelines. This should be developed through a multi-stakeholder process; however, the development of extension is dependent on agriculture in most SSA countries which is often tied to government stability and system of government (</a:t>
            </a:r>
            <a:r>
              <a:rPr lang="en-US" sz="1200" kern="1200" dirty="0" err="1" smtClean="0">
                <a:solidFill>
                  <a:schemeClr val="tx1"/>
                </a:solidFill>
                <a:effectLst/>
                <a:latin typeface="Arial" charset="0"/>
                <a:ea typeface="+mn-ea"/>
                <a:cs typeface="+mn-cs"/>
              </a:rPr>
              <a:t>Contando</a:t>
            </a:r>
            <a:r>
              <a:rPr lang="en-US" sz="1200" kern="1200" dirty="0" smtClean="0">
                <a:solidFill>
                  <a:schemeClr val="tx1"/>
                </a:solidFill>
                <a:effectLst/>
                <a:latin typeface="Arial" charset="0"/>
                <a:ea typeface="+mn-ea"/>
                <a:cs typeface="+mn-cs"/>
              </a:rPr>
              <a:t>, 1997). </a:t>
            </a:r>
            <a:endParaRPr lang="en-GB" dirty="0"/>
          </a:p>
        </p:txBody>
      </p:sp>
      <p:sp>
        <p:nvSpPr>
          <p:cNvPr id="4" name="Slide Number Placeholder 3"/>
          <p:cNvSpPr>
            <a:spLocks noGrp="1"/>
          </p:cNvSpPr>
          <p:nvPr>
            <p:ph type="sldNum" sz="quarter" idx="10"/>
          </p:nvPr>
        </p:nvSpPr>
        <p:spPr/>
        <p:txBody>
          <a:bodyPr/>
          <a:lstStyle/>
          <a:p>
            <a:fld id="{CF913936-8345-4C4A-AD5A-543226CD4E83}" type="slidenum">
              <a:rPr lang="de-DE" smtClean="0"/>
              <a:pPr/>
              <a:t>10</a:t>
            </a:fld>
            <a:endParaRPr lang="de-DE"/>
          </a:p>
        </p:txBody>
      </p:sp>
    </p:spTree>
    <p:extLst>
      <p:ext uri="{BB962C8B-B14F-4D97-AF65-F5344CB8AC3E}">
        <p14:creationId xmlns:p14="http://schemas.microsoft.com/office/powerpoint/2010/main" val="25059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913936-8345-4C4A-AD5A-543226CD4E83}" type="slidenum">
              <a:rPr lang="de-DE" smtClean="0"/>
              <a:pPr/>
              <a:t>13</a:t>
            </a:fld>
            <a:endParaRPr lang="de-DE"/>
          </a:p>
        </p:txBody>
      </p:sp>
    </p:spTree>
    <p:extLst>
      <p:ext uri="{BB962C8B-B14F-4D97-AF65-F5344CB8AC3E}">
        <p14:creationId xmlns:p14="http://schemas.microsoft.com/office/powerpoint/2010/main" val="226904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lvl1pPr>
          </a:lstStyle>
          <a:p>
            <a:fld id="{F970EB97-20F0-43CE-8E0D-B1BC4243877A}" type="slidenum">
              <a:rPr lang="de-DE"/>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6D10A2A6-AA46-4154-B31D-A50C5580F306}" type="slidenum">
              <a:rPr lang="de-DE"/>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296863"/>
            <a:ext cx="1890713" cy="3881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5825" y="296863"/>
            <a:ext cx="5524500" cy="388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001F7FD4-68A3-4648-8B7B-95D4C829E521}" type="slidenum">
              <a:rPr lang="de-DE"/>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BD65E915-E9A6-42DF-B990-3E6DF8AA6718}" type="slidenum">
              <a:rPr lang="de-DE"/>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EBD1162D-7761-4408-9EE8-40C1A6A673D6}" type="slidenum">
              <a:rPr lang="de-DE"/>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5825" y="1562100"/>
            <a:ext cx="3317875" cy="261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56100" y="1562100"/>
            <a:ext cx="3319463" cy="261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vl1pPr>
          </a:lstStyle>
          <a:p>
            <a:fld id="{74DD0A3B-2CC3-46CF-88FA-1404D8F00D1B}" type="slidenum">
              <a:rPr lang="de-DE"/>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a:lvl1pPr>
          </a:lstStyle>
          <a:p>
            <a:fld id="{A3875AA9-067B-45F1-BDB4-7F7B96AAD7B8}" type="slidenum">
              <a:rPr lang="de-DE"/>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lvl1pPr>
          </a:lstStyle>
          <a:p>
            <a:fld id="{E6A28AD5-035B-411F-A361-6D87AF731CFE}" type="slidenum">
              <a:rPr lang="de-DE"/>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C94AE33B-C1DC-4359-9D67-601DAE2CAF4B}" type="slidenum">
              <a:rPr lang="de-DE"/>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D6DC74D2-416E-4C01-9954-DA31BCC62CF8}" type="slidenum">
              <a:rPr lang="de-DE"/>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518CFE7B-C529-4423-9238-FA33AEC0D8B3}" type="slidenum">
              <a:rPr lang="de-DE"/>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6" name="Rectangle 12"/>
          <p:cNvSpPr>
            <a:spLocks noGrp="1" noChangeArrowheads="1"/>
          </p:cNvSpPr>
          <p:nvPr>
            <p:ph type="body" idx="1"/>
          </p:nvPr>
        </p:nvSpPr>
        <p:spPr bwMode="auto">
          <a:xfrm>
            <a:off x="885825" y="1562100"/>
            <a:ext cx="6789738" cy="261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1525" name="Rectangle 21"/>
          <p:cNvSpPr>
            <a:spLocks noGrp="1" noChangeArrowheads="1"/>
          </p:cNvSpPr>
          <p:nvPr>
            <p:ph type="sldNum" sz="quarter" idx="4"/>
          </p:nvPr>
        </p:nvSpPr>
        <p:spPr bwMode="auto">
          <a:xfrm>
            <a:off x="8043863" y="6583363"/>
            <a:ext cx="920750" cy="252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600">
                <a:solidFill>
                  <a:srgbClr val="307A46"/>
                </a:solidFill>
              </a:defRPr>
            </a:lvl1pPr>
          </a:lstStyle>
          <a:p>
            <a:fld id="{145DFFE1-B329-4FF6-8C89-BBA313788BC7}" type="slidenum">
              <a:rPr lang="de-DE" smtClean="0"/>
              <a:pPr/>
              <a:t>‹#›</a:t>
            </a:fld>
            <a:endParaRPr lang="de-DE" dirty="0"/>
          </a:p>
        </p:txBody>
      </p:sp>
      <p:pic>
        <p:nvPicPr>
          <p:cNvPr id="21526" name="Picture 22" descr="gfras_the original frutiger"/>
          <p:cNvPicPr>
            <a:picLocks noChangeAspect="1" noChangeArrowheads="1"/>
          </p:cNvPicPr>
          <p:nvPr/>
        </p:nvPicPr>
        <p:blipFill>
          <a:blip r:embed="rId13"/>
          <a:srcRect/>
          <a:stretch>
            <a:fillRect/>
          </a:stretch>
        </p:blipFill>
        <p:spPr bwMode="auto">
          <a:xfrm>
            <a:off x="104775" y="5121275"/>
            <a:ext cx="1474788" cy="1620838"/>
          </a:xfrm>
          <a:prstGeom prst="rect">
            <a:avLst/>
          </a:prstGeom>
          <a:noFill/>
        </p:spPr>
      </p:pic>
      <p:sp>
        <p:nvSpPr>
          <p:cNvPr id="21527" name="Rectangle 23"/>
          <p:cNvSpPr>
            <a:spLocks noGrp="1" noChangeArrowheads="1"/>
          </p:cNvSpPr>
          <p:nvPr>
            <p:ph type="title"/>
          </p:nvPr>
        </p:nvSpPr>
        <p:spPr bwMode="auto">
          <a:xfrm>
            <a:off x="892175" y="296863"/>
            <a:ext cx="7561263" cy="1065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pic>
        <p:nvPicPr>
          <p:cNvPr id="21532" name="Picture 28" descr="gfras_face_blue"/>
          <p:cNvPicPr>
            <a:picLocks noChangeAspect="1" noChangeArrowheads="1"/>
          </p:cNvPicPr>
          <p:nvPr/>
        </p:nvPicPr>
        <p:blipFill>
          <a:blip r:embed="rId14"/>
          <a:srcRect/>
          <a:stretch>
            <a:fillRect/>
          </a:stretch>
        </p:blipFill>
        <p:spPr bwMode="auto">
          <a:xfrm>
            <a:off x="-115888" y="-58738"/>
            <a:ext cx="1003301" cy="6013451"/>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p:txStyles>
    <p:titleStyle>
      <a:lvl1pPr algn="l" rtl="0" eaLnBrk="1" fontAlgn="base" hangingPunct="1">
        <a:spcBef>
          <a:spcPct val="0"/>
        </a:spcBef>
        <a:spcAft>
          <a:spcPct val="0"/>
        </a:spcAft>
        <a:defRPr sz="4000">
          <a:solidFill>
            <a:srgbClr val="004C93"/>
          </a:solidFill>
          <a:latin typeface="+mj-lt"/>
          <a:ea typeface="+mj-ea"/>
          <a:cs typeface="+mj-cs"/>
        </a:defRPr>
      </a:lvl1pPr>
      <a:lvl2pPr algn="l" rtl="0" eaLnBrk="1" fontAlgn="base" hangingPunct="1">
        <a:spcBef>
          <a:spcPct val="0"/>
        </a:spcBef>
        <a:spcAft>
          <a:spcPct val="0"/>
        </a:spcAft>
        <a:defRPr sz="3600">
          <a:solidFill>
            <a:srgbClr val="004C93"/>
          </a:solidFill>
          <a:latin typeface="Tahoma" pitchFamily="34" charset="0"/>
        </a:defRPr>
      </a:lvl2pPr>
      <a:lvl3pPr algn="l" rtl="0" eaLnBrk="1" fontAlgn="base" hangingPunct="1">
        <a:spcBef>
          <a:spcPct val="0"/>
        </a:spcBef>
        <a:spcAft>
          <a:spcPct val="0"/>
        </a:spcAft>
        <a:defRPr sz="3600">
          <a:solidFill>
            <a:srgbClr val="004C93"/>
          </a:solidFill>
          <a:latin typeface="Tahoma" pitchFamily="34" charset="0"/>
        </a:defRPr>
      </a:lvl3pPr>
      <a:lvl4pPr algn="l" rtl="0" eaLnBrk="1" fontAlgn="base" hangingPunct="1">
        <a:spcBef>
          <a:spcPct val="0"/>
        </a:spcBef>
        <a:spcAft>
          <a:spcPct val="0"/>
        </a:spcAft>
        <a:defRPr sz="3600">
          <a:solidFill>
            <a:srgbClr val="004C93"/>
          </a:solidFill>
          <a:latin typeface="Tahoma" pitchFamily="34" charset="0"/>
        </a:defRPr>
      </a:lvl4pPr>
      <a:lvl5pPr algn="l" rtl="0" eaLnBrk="1" fontAlgn="base" hangingPunct="1">
        <a:spcBef>
          <a:spcPct val="0"/>
        </a:spcBef>
        <a:spcAft>
          <a:spcPct val="0"/>
        </a:spcAft>
        <a:defRPr sz="3600">
          <a:solidFill>
            <a:srgbClr val="004C93"/>
          </a:solidFill>
          <a:latin typeface="Tahoma" pitchFamily="34" charset="0"/>
        </a:defRPr>
      </a:lvl5pPr>
      <a:lvl6pPr marL="457200" algn="l" rtl="0" eaLnBrk="1" fontAlgn="base" hangingPunct="1">
        <a:spcBef>
          <a:spcPct val="0"/>
        </a:spcBef>
        <a:spcAft>
          <a:spcPct val="0"/>
        </a:spcAft>
        <a:defRPr sz="3600">
          <a:solidFill>
            <a:srgbClr val="004C93"/>
          </a:solidFill>
          <a:latin typeface="Tahoma" pitchFamily="34" charset="0"/>
        </a:defRPr>
      </a:lvl6pPr>
      <a:lvl7pPr marL="914400" algn="l" rtl="0" eaLnBrk="1" fontAlgn="base" hangingPunct="1">
        <a:spcBef>
          <a:spcPct val="0"/>
        </a:spcBef>
        <a:spcAft>
          <a:spcPct val="0"/>
        </a:spcAft>
        <a:defRPr sz="3600">
          <a:solidFill>
            <a:srgbClr val="004C93"/>
          </a:solidFill>
          <a:latin typeface="Tahoma" pitchFamily="34" charset="0"/>
        </a:defRPr>
      </a:lvl7pPr>
      <a:lvl8pPr marL="1371600" algn="l" rtl="0" eaLnBrk="1" fontAlgn="base" hangingPunct="1">
        <a:spcBef>
          <a:spcPct val="0"/>
        </a:spcBef>
        <a:spcAft>
          <a:spcPct val="0"/>
        </a:spcAft>
        <a:defRPr sz="3600">
          <a:solidFill>
            <a:srgbClr val="004C93"/>
          </a:solidFill>
          <a:latin typeface="Tahoma" pitchFamily="34" charset="0"/>
        </a:defRPr>
      </a:lvl8pPr>
      <a:lvl9pPr marL="1828800" algn="l" rtl="0" eaLnBrk="1" fontAlgn="base" hangingPunct="1">
        <a:spcBef>
          <a:spcPct val="0"/>
        </a:spcBef>
        <a:spcAft>
          <a:spcPct val="0"/>
        </a:spcAft>
        <a:defRPr sz="3600">
          <a:solidFill>
            <a:srgbClr val="004C93"/>
          </a:solidFill>
          <a:latin typeface="Tahoma" pitchFamily="34" charset="0"/>
        </a:defRPr>
      </a:lvl9pPr>
    </p:titleStyle>
    <p:bodyStyle>
      <a:lvl1pPr algn="l" rtl="0" eaLnBrk="1" fontAlgn="base" hangingPunct="1">
        <a:spcBef>
          <a:spcPct val="20000"/>
        </a:spcBef>
        <a:spcAft>
          <a:spcPct val="0"/>
        </a:spcAft>
        <a:buClr>
          <a:schemeClr val="tx2"/>
        </a:buClr>
        <a:buSzPct val="70000"/>
        <a:defRPr sz="2800" b="1">
          <a:solidFill>
            <a:srgbClr val="006633"/>
          </a:solidFill>
          <a:latin typeface="+mn-lt"/>
          <a:ea typeface="+mn-ea"/>
          <a:cs typeface="+mn-cs"/>
        </a:defRPr>
      </a:lvl1pPr>
      <a:lvl2pPr marL="822325" indent="-285750" algn="l" rtl="0" eaLnBrk="1" fontAlgn="base" hangingPunct="1">
        <a:spcBef>
          <a:spcPct val="20000"/>
        </a:spcBef>
        <a:spcAft>
          <a:spcPct val="0"/>
        </a:spcAft>
        <a:buClr>
          <a:srgbClr val="006633"/>
        </a:buClr>
        <a:buSzPct val="120000"/>
        <a:buFont typeface="Wingdings" pitchFamily="2" charset="2"/>
        <a:buChar char="§"/>
        <a:defRPr sz="2800">
          <a:solidFill>
            <a:srgbClr val="292929"/>
          </a:solidFill>
          <a:latin typeface="+mn-lt"/>
        </a:defRPr>
      </a:lvl2pPr>
      <a:lvl3pPr marL="1230313" indent="-228600" algn="l" rtl="0" eaLnBrk="1" fontAlgn="base" hangingPunct="1">
        <a:spcBef>
          <a:spcPct val="20000"/>
        </a:spcBef>
        <a:spcAft>
          <a:spcPct val="0"/>
        </a:spcAft>
        <a:buClr>
          <a:schemeClr val="tx2"/>
        </a:buClr>
        <a:buFont typeface="Arial" pitchFamily="34" charset="0"/>
        <a:buChar char="•"/>
        <a:defRPr sz="2400">
          <a:solidFill>
            <a:srgbClr val="292929"/>
          </a:solidFill>
          <a:latin typeface="+mn-lt"/>
        </a:defRPr>
      </a:lvl3pPr>
      <a:lvl4pPr marL="1638300" indent="-228600" algn="l" rtl="0" eaLnBrk="1" fontAlgn="base" hangingPunct="1">
        <a:spcBef>
          <a:spcPct val="20000"/>
        </a:spcBef>
        <a:spcAft>
          <a:spcPct val="0"/>
        </a:spcAft>
        <a:buClr>
          <a:schemeClr val="accent2"/>
        </a:buClr>
        <a:buFont typeface="Wingdings" pitchFamily="2" charset="2"/>
        <a:defRPr sz="1800">
          <a:solidFill>
            <a:srgbClr val="292929"/>
          </a:solidFill>
          <a:latin typeface="+mn-lt"/>
        </a:defRPr>
      </a:lvl4pPr>
      <a:lvl5pPr marL="2057400" indent="-228600" algn="l" rtl="0" eaLnBrk="1" fontAlgn="base" hangingPunct="1">
        <a:spcBef>
          <a:spcPct val="20000"/>
        </a:spcBef>
        <a:spcAft>
          <a:spcPct val="0"/>
        </a:spcAft>
        <a:buClr>
          <a:schemeClr val="tx2"/>
        </a:buClr>
        <a:buFont typeface="Wingdings" pitchFamily="2" charset="2"/>
        <a:defRPr sz="1800">
          <a:solidFill>
            <a:srgbClr val="292929"/>
          </a:solidFill>
          <a:latin typeface="+mn-lt"/>
        </a:defRPr>
      </a:lvl5pPr>
      <a:lvl6pPr marL="2514600" indent="-228600" algn="l" rtl="0" eaLnBrk="1" fontAlgn="base" hangingPunct="1">
        <a:spcBef>
          <a:spcPct val="20000"/>
        </a:spcBef>
        <a:spcAft>
          <a:spcPct val="0"/>
        </a:spcAft>
        <a:buClr>
          <a:schemeClr val="tx2"/>
        </a:buClr>
        <a:buFont typeface="Wingdings" pitchFamily="2" charset="2"/>
        <a:defRPr sz="1200">
          <a:solidFill>
            <a:srgbClr val="292929"/>
          </a:solidFill>
          <a:latin typeface="+mn-lt"/>
        </a:defRPr>
      </a:lvl6pPr>
      <a:lvl7pPr marL="2971800" indent="-228600" algn="l" rtl="0" eaLnBrk="1" fontAlgn="base" hangingPunct="1">
        <a:spcBef>
          <a:spcPct val="20000"/>
        </a:spcBef>
        <a:spcAft>
          <a:spcPct val="0"/>
        </a:spcAft>
        <a:buClr>
          <a:schemeClr val="tx2"/>
        </a:buClr>
        <a:buFont typeface="Wingdings" pitchFamily="2" charset="2"/>
        <a:defRPr sz="1200">
          <a:solidFill>
            <a:srgbClr val="292929"/>
          </a:solidFill>
          <a:latin typeface="+mn-lt"/>
        </a:defRPr>
      </a:lvl7pPr>
      <a:lvl8pPr marL="3429000" indent="-228600" algn="l" rtl="0" eaLnBrk="1" fontAlgn="base" hangingPunct="1">
        <a:spcBef>
          <a:spcPct val="20000"/>
        </a:spcBef>
        <a:spcAft>
          <a:spcPct val="0"/>
        </a:spcAft>
        <a:buClr>
          <a:schemeClr val="tx2"/>
        </a:buClr>
        <a:buFont typeface="Wingdings" pitchFamily="2" charset="2"/>
        <a:defRPr sz="1200">
          <a:solidFill>
            <a:srgbClr val="292929"/>
          </a:solidFill>
          <a:latin typeface="+mn-lt"/>
        </a:defRPr>
      </a:lvl8pPr>
      <a:lvl9pPr marL="3886200" indent="-228600" algn="l" rtl="0" eaLnBrk="1" fontAlgn="base" hangingPunct="1">
        <a:spcBef>
          <a:spcPct val="20000"/>
        </a:spcBef>
        <a:spcAft>
          <a:spcPct val="0"/>
        </a:spcAft>
        <a:buClr>
          <a:schemeClr val="tx2"/>
        </a:buClr>
        <a:buFont typeface="Wingdings" pitchFamily="2" charset="2"/>
        <a:defRPr sz="12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extensionconference2011.cta.int/sites/default/files/Extension%20Conference_Abstracts_policy.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209" y="683763"/>
            <a:ext cx="7772400" cy="1470025"/>
          </a:xfrm>
        </p:spPr>
        <p:txBody>
          <a:bodyPr/>
          <a:lstStyle/>
          <a:p>
            <a:r>
              <a:rPr lang="en-ZA" b="1" dirty="0"/>
              <a:t>International Perspective on Extension Policy</a:t>
            </a:r>
            <a:endParaRPr lang="en-GB" b="1" dirty="0"/>
          </a:p>
        </p:txBody>
      </p:sp>
      <p:sp>
        <p:nvSpPr>
          <p:cNvPr id="3" name="Subtitle 2"/>
          <p:cNvSpPr>
            <a:spLocks noGrp="1"/>
          </p:cNvSpPr>
          <p:nvPr>
            <p:ph type="subTitle" idx="1"/>
          </p:nvPr>
        </p:nvSpPr>
        <p:spPr>
          <a:xfrm>
            <a:off x="1317009" y="2262116"/>
            <a:ext cx="7224318" cy="1752600"/>
          </a:xfrm>
        </p:spPr>
        <p:txBody>
          <a:bodyPr/>
          <a:lstStyle/>
          <a:p>
            <a:r>
              <a:rPr lang="en-US" sz="2400" i="1" dirty="0" smtClean="0"/>
              <a:t>Extension Policy Requirements for Improved Accountability: </a:t>
            </a:r>
            <a:r>
              <a:rPr lang="en-US" sz="2400" i="1" dirty="0" err="1" smtClean="0"/>
              <a:t>Programme</a:t>
            </a:r>
            <a:r>
              <a:rPr lang="en-US" sz="2400" i="1" dirty="0" smtClean="0"/>
              <a:t> Planning; Delivery/Implementation; Monitoring &amp; Evaluation </a:t>
            </a:r>
            <a:endParaRPr lang="en-GB" sz="2400" i="1" dirty="0" smtClean="0"/>
          </a:p>
          <a:p>
            <a:endParaRPr lang="en-GB" sz="2400" dirty="0" smtClean="0"/>
          </a:p>
          <a:p>
            <a:r>
              <a:rPr lang="en-US" sz="2400" dirty="0" smtClean="0"/>
              <a:t>Dr. Kristin Davis, GFRAS </a:t>
            </a:r>
          </a:p>
          <a:p>
            <a:endParaRPr lang="en-GB" sz="2400" dirty="0" smtClean="0"/>
          </a:p>
          <a:p>
            <a:r>
              <a:rPr lang="en-US" sz="2400" dirty="0" smtClean="0"/>
              <a:t>46</a:t>
            </a:r>
            <a:r>
              <a:rPr lang="en-US" sz="2400" baseline="30000" dirty="0" smtClean="0"/>
              <a:t>th</a:t>
            </a:r>
            <a:r>
              <a:rPr lang="en-US" sz="2400" dirty="0" smtClean="0"/>
              <a:t> Annual Conference of the South African Society for Extension Education, Durban </a:t>
            </a:r>
          </a:p>
          <a:p>
            <a:r>
              <a:rPr lang="en-GB" sz="2400" dirty="0" smtClean="0"/>
              <a:t>7 – </a:t>
            </a:r>
            <a:r>
              <a:rPr lang="en-GB" sz="2400" dirty="0"/>
              <a:t>11 May 2011</a:t>
            </a:r>
          </a:p>
          <a:p>
            <a:endParaRPr lang="en-GB" sz="2400" dirty="0"/>
          </a:p>
        </p:txBody>
      </p:sp>
      <p:sp>
        <p:nvSpPr>
          <p:cNvPr id="6" name="Slide Number Placeholder 5"/>
          <p:cNvSpPr>
            <a:spLocks noGrp="1"/>
          </p:cNvSpPr>
          <p:nvPr>
            <p:ph type="sldNum" sz="quarter" idx="12"/>
          </p:nvPr>
        </p:nvSpPr>
        <p:spPr/>
        <p:txBody>
          <a:bodyPr/>
          <a:lstStyle/>
          <a:p>
            <a:fld id="{D2FF7A4C-0482-4192-A17A-B53BA4DB01CB}" type="slidenum">
              <a:rPr lang="de-DE"/>
              <a:pPr/>
              <a:t>1</a:t>
            </a:fld>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Enacting Extension Policy</a:t>
            </a:r>
            <a:endParaRPr lang="en-GB" dirty="0"/>
          </a:p>
        </p:txBody>
      </p:sp>
      <p:sp>
        <p:nvSpPr>
          <p:cNvPr id="3" name="Content Placeholder 2"/>
          <p:cNvSpPr>
            <a:spLocks noGrp="1"/>
          </p:cNvSpPr>
          <p:nvPr>
            <p:ph idx="1"/>
          </p:nvPr>
        </p:nvSpPr>
        <p:spPr>
          <a:xfrm>
            <a:off x="885824" y="1562100"/>
            <a:ext cx="7792349" cy="2616200"/>
          </a:xfrm>
        </p:spPr>
        <p:txBody>
          <a:bodyPr/>
          <a:lstStyle/>
          <a:p>
            <a:pPr lvl="1">
              <a:buFont typeface="Wingdings" pitchFamily="2" charset="2"/>
              <a:buChar char="ü"/>
            </a:pPr>
            <a:r>
              <a:rPr lang="en-US" dirty="0" smtClean="0"/>
              <a:t>Form expert group to review existing policies, collect data</a:t>
            </a:r>
          </a:p>
          <a:p>
            <a:pPr lvl="1">
              <a:buFont typeface="Wingdings" pitchFamily="2" charset="2"/>
              <a:buChar char="ü"/>
            </a:pPr>
            <a:r>
              <a:rPr lang="en-US" dirty="0" smtClean="0"/>
              <a:t>Draft document</a:t>
            </a:r>
          </a:p>
          <a:p>
            <a:pPr lvl="1">
              <a:buFont typeface="Wingdings" pitchFamily="2" charset="2"/>
              <a:buChar char="ü"/>
            </a:pPr>
            <a:r>
              <a:rPr lang="en-US" dirty="0" smtClean="0"/>
              <a:t>Reviews and consultations</a:t>
            </a:r>
          </a:p>
          <a:p>
            <a:pPr lvl="1">
              <a:buFont typeface="Wingdings" pitchFamily="2" charset="2"/>
              <a:buChar char="ü"/>
            </a:pPr>
            <a:r>
              <a:rPr lang="en-US" dirty="0" smtClean="0"/>
              <a:t>Revision</a:t>
            </a:r>
          </a:p>
          <a:p>
            <a:pPr lvl="1">
              <a:buFont typeface="Wingdings" pitchFamily="2" charset="2"/>
              <a:buChar char="ü"/>
            </a:pPr>
            <a:r>
              <a:rPr lang="en-US" dirty="0" smtClean="0"/>
              <a:t>Formal approval by ministry</a:t>
            </a:r>
          </a:p>
          <a:p>
            <a:pPr lvl="1">
              <a:buFont typeface="Wingdings" pitchFamily="2" charset="2"/>
              <a:buChar char="ü"/>
            </a:pPr>
            <a:r>
              <a:rPr lang="en-US" dirty="0" smtClean="0"/>
              <a:t>Final approval by law-making body</a:t>
            </a:r>
          </a:p>
          <a:p>
            <a:pPr lvl="1">
              <a:buFont typeface="Wingdings" pitchFamily="2" charset="2"/>
              <a:buChar char="ü"/>
            </a:pPr>
            <a:endParaRPr lang="en-US" dirty="0" smtClean="0"/>
          </a:p>
        </p:txBody>
      </p:sp>
      <p:sp>
        <p:nvSpPr>
          <p:cNvPr id="4" name="Slide Number Placeholder 3"/>
          <p:cNvSpPr>
            <a:spLocks noGrp="1"/>
          </p:cNvSpPr>
          <p:nvPr>
            <p:ph type="sldNum" sz="quarter" idx="12"/>
          </p:nvPr>
        </p:nvSpPr>
        <p:spPr/>
        <p:txBody>
          <a:bodyPr/>
          <a:lstStyle/>
          <a:p>
            <a:fld id="{BD65E915-E9A6-42DF-B990-3E6DF8AA6718}" type="slidenum">
              <a:rPr lang="de-DE" smtClean="0"/>
              <a:pPr/>
              <a:t>10</a:t>
            </a:fld>
            <a:endParaRPr lang="de-DE"/>
          </a:p>
        </p:txBody>
      </p:sp>
    </p:spTree>
    <p:extLst>
      <p:ext uri="{BB962C8B-B14F-4D97-AF65-F5344CB8AC3E}">
        <p14:creationId xmlns:p14="http://schemas.microsoft.com/office/powerpoint/2010/main" val="367927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Enacting Policy: Points to Note</a:t>
            </a:r>
            <a:endParaRPr lang="en-GB" dirty="0"/>
          </a:p>
        </p:txBody>
      </p:sp>
      <p:sp>
        <p:nvSpPr>
          <p:cNvPr id="3" name="Content Placeholder 2"/>
          <p:cNvSpPr>
            <a:spLocks noGrp="1"/>
          </p:cNvSpPr>
          <p:nvPr>
            <p:ph idx="1"/>
          </p:nvPr>
        </p:nvSpPr>
        <p:spPr/>
        <p:txBody>
          <a:bodyPr/>
          <a:lstStyle/>
          <a:p>
            <a:pPr lvl="1"/>
            <a:r>
              <a:rPr lang="en-US" dirty="0" smtClean="0"/>
              <a:t>Vision and mission should guide</a:t>
            </a:r>
          </a:p>
          <a:p>
            <a:pPr lvl="1"/>
            <a:r>
              <a:rPr lang="en-US" dirty="0"/>
              <a:t>Give guidelines and principles</a:t>
            </a:r>
          </a:p>
          <a:p>
            <a:pPr lvl="1"/>
            <a:r>
              <a:rPr lang="en-US" dirty="0" smtClean="0"/>
              <a:t>Include </a:t>
            </a:r>
            <a:r>
              <a:rPr lang="en-US" dirty="0"/>
              <a:t>responsible </a:t>
            </a:r>
            <a:r>
              <a:rPr lang="en-US" dirty="0" smtClean="0"/>
              <a:t>agencies</a:t>
            </a:r>
          </a:p>
          <a:p>
            <a:pPr lvl="1"/>
            <a:r>
              <a:rPr lang="en-US" dirty="0" smtClean="0"/>
              <a:t>Ensure coordination with research, education, input supply, credit, marketing bodies</a:t>
            </a:r>
            <a:endParaRPr lang="en-US" dirty="0"/>
          </a:p>
          <a:p>
            <a:pPr lvl="1"/>
            <a:r>
              <a:rPr lang="en-US" dirty="0"/>
              <a:t>Define clientele </a:t>
            </a:r>
            <a:endParaRPr lang="en-US" dirty="0" smtClean="0"/>
          </a:p>
          <a:p>
            <a:pPr lvl="1"/>
            <a:r>
              <a:rPr lang="en-US" dirty="0" smtClean="0"/>
              <a:t>Include programmatic areas</a:t>
            </a:r>
          </a:p>
          <a:p>
            <a:pPr lvl="1"/>
            <a:r>
              <a:rPr lang="en-US" dirty="0" smtClean="0"/>
              <a:t>Use multi-stakeholder </a:t>
            </a:r>
            <a:r>
              <a:rPr lang="en-US" dirty="0"/>
              <a:t>processes</a:t>
            </a:r>
            <a:endParaRPr lang="en-GB" dirty="0"/>
          </a:p>
          <a:p>
            <a:endParaRPr lang="en-GB" dirty="0"/>
          </a:p>
        </p:txBody>
      </p:sp>
      <p:sp>
        <p:nvSpPr>
          <p:cNvPr id="4" name="Slide Number Placeholder 3"/>
          <p:cNvSpPr>
            <a:spLocks noGrp="1"/>
          </p:cNvSpPr>
          <p:nvPr>
            <p:ph type="sldNum" sz="quarter" idx="12"/>
          </p:nvPr>
        </p:nvSpPr>
        <p:spPr/>
        <p:txBody>
          <a:bodyPr/>
          <a:lstStyle/>
          <a:p>
            <a:fld id="{BD65E915-E9A6-42DF-B990-3E6DF8AA6718}" type="slidenum">
              <a:rPr lang="de-DE" smtClean="0"/>
              <a:pPr/>
              <a:t>11</a:t>
            </a:fld>
            <a:endParaRPr lang="de-DE"/>
          </a:p>
        </p:txBody>
      </p:sp>
    </p:spTree>
    <p:extLst>
      <p:ext uri="{BB962C8B-B14F-4D97-AF65-F5344CB8AC3E}">
        <p14:creationId xmlns:p14="http://schemas.microsoft.com/office/powerpoint/2010/main" val="3992548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Policy Work? Issues</a:t>
            </a:r>
            <a:endParaRPr lang="en-GB" dirty="0"/>
          </a:p>
        </p:txBody>
      </p:sp>
      <p:sp>
        <p:nvSpPr>
          <p:cNvPr id="3" name="Content Placeholder 2"/>
          <p:cNvSpPr>
            <a:spLocks noGrp="1"/>
          </p:cNvSpPr>
          <p:nvPr>
            <p:ph idx="1"/>
          </p:nvPr>
        </p:nvSpPr>
        <p:spPr/>
        <p:txBody>
          <a:bodyPr/>
          <a:lstStyle/>
          <a:p>
            <a:pPr lvl="1"/>
            <a:r>
              <a:rPr lang="en-US" dirty="0" smtClean="0"/>
              <a:t>Role of extension</a:t>
            </a:r>
          </a:p>
          <a:p>
            <a:pPr lvl="1"/>
            <a:r>
              <a:rPr lang="en-US" dirty="0" smtClean="0"/>
              <a:t>Nature of policy process</a:t>
            </a:r>
            <a:endParaRPr lang="en-GB" dirty="0" smtClean="0"/>
          </a:p>
          <a:p>
            <a:pPr lvl="1"/>
            <a:r>
              <a:rPr lang="en-US" dirty="0"/>
              <a:t>Ownership</a:t>
            </a:r>
          </a:p>
          <a:p>
            <a:pPr lvl="1"/>
            <a:r>
              <a:rPr lang="en-US" dirty="0"/>
              <a:t>Implementation</a:t>
            </a:r>
            <a:r>
              <a:rPr lang="en-GB" dirty="0"/>
              <a:t>- beyond paper</a:t>
            </a:r>
          </a:p>
          <a:p>
            <a:pPr lvl="1"/>
            <a:r>
              <a:rPr lang="en-US" dirty="0" smtClean="0"/>
              <a:t>Consistency</a:t>
            </a:r>
          </a:p>
          <a:p>
            <a:pPr lvl="1"/>
            <a:r>
              <a:rPr lang="en-US" dirty="0" smtClean="0"/>
              <a:t>Integration</a:t>
            </a:r>
          </a:p>
          <a:p>
            <a:pPr lvl="1"/>
            <a:r>
              <a:rPr lang="en-US" dirty="0" smtClean="0"/>
              <a:t>Political or donor capture</a:t>
            </a:r>
          </a:p>
          <a:p>
            <a:pPr lvl="1"/>
            <a:r>
              <a:rPr lang="en-US" dirty="0" smtClean="0"/>
              <a:t>Monitoring and evaluation</a:t>
            </a:r>
          </a:p>
        </p:txBody>
      </p:sp>
      <p:sp>
        <p:nvSpPr>
          <p:cNvPr id="4" name="Slide Number Placeholder 3"/>
          <p:cNvSpPr>
            <a:spLocks noGrp="1"/>
          </p:cNvSpPr>
          <p:nvPr>
            <p:ph type="sldNum" sz="quarter" idx="12"/>
          </p:nvPr>
        </p:nvSpPr>
        <p:spPr/>
        <p:txBody>
          <a:bodyPr/>
          <a:lstStyle/>
          <a:p>
            <a:fld id="{BD65E915-E9A6-42DF-B990-3E6DF8AA6718}" type="slidenum">
              <a:rPr lang="de-DE" smtClean="0"/>
              <a:pPr/>
              <a:t>12</a:t>
            </a:fld>
            <a:endParaRPr lang="de-DE"/>
          </a:p>
        </p:txBody>
      </p:sp>
    </p:spTree>
    <p:extLst>
      <p:ext uri="{BB962C8B-B14F-4D97-AF65-F5344CB8AC3E}">
        <p14:creationId xmlns:p14="http://schemas.microsoft.com/office/powerpoint/2010/main" val="227112710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76081" y="1563023"/>
            <a:ext cx="3015399" cy="4537526"/>
          </a:xfrm>
        </p:spPr>
      </p:pic>
      <p:sp>
        <p:nvSpPr>
          <p:cNvPr id="7" name="Content Placeholder 6"/>
          <p:cNvSpPr>
            <a:spLocks noGrp="1"/>
          </p:cNvSpPr>
          <p:nvPr>
            <p:ph sz="half" idx="2"/>
          </p:nvPr>
        </p:nvSpPr>
        <p:spPr>
          <a:xfrm>
            <a:off x="5202262" y="1848703"/>
            <a:ext cx="3319463" cy="2616200"/>
          </a:xfrm>
        </p:spPr>
        <p:txBody>
          <a:bodyPr/>
          <a:lstStyle/>
          <a:p>
            <a:r>
              <a:rPr lang="en-US" dirty="0" smtClean="0"/>
              <a:t>Thank you!</a:t>
            </a:r>
            <a:endParaRPr lang="en-GB" dirty="0"/>
          </a:p>
        </p:txBody>
      </p:sp>
      <p:sp>
        <p:nvSpPr>
          <p:cNvPr id="4" name="Slide Number Placeholder 3"/>
          <p:cNvSpPr>
            <a:spLocks noGrp="1"/>
          </p:cNvSpPr>
          <p:nvPr>
            <p:ph type="sldNum" sz="quarter" idx="12"/>
          </p:nvPr>
        </p:nvSpPr>
        <p:spPr/>
        <p:txBody>
          <a:bodyPr/>
          <a:lstStyle/>
          <a:p>
            <a:fld id="{BD65E915-E9A6-42DF-B990-3E6DF8AA6718}" type="slidenum">
              <a:rPr lang="de-DE" smtClean="0"/>
              <a:pPr/>
              <a:t>13</a:t>
            </a:fld>
            <a:endParaRPr lang="de-DE"/>
          </a:p>
        </p:txBody>
      </p:sp>
      <p:sp>
        <p:nvSpPr>
          <p:cNvPr id="8" name="TextBox 7"/>
          <p:cNvSpPr txBox="1">
            <a:spLocks noChangeArrowheads="1"/>
          </p:cNvSpPr>
          <p:nvPr/>
        </p:nvSpPr>
        <p:spPr bwMode="auto">
          <a:xfrm>
            <a:off x="2526250" y="6201959"/>
            <a:ext cx="1487908" cy="253916"/>
          </a:xfrm>
          <a:prstGeom prst="rect">
            <a:avLst/>
          </a:prstGeom>
          <a:noFill/>
          <a:ln w="9525">
            <a:noFill/>
            <a:miter lim="800000"/>
            <a:headEnd/>
            <a:tailEnd/>
          </a:ln>
        </p:spPr>
        <p:txBody>
          <a:bodyPr wrap="none">
            <a:spAutoFit/>
          </a:bodyPr>
          <a:lstStyle/>
          <a:p>
            <a:pPr>
              <a:spcBef>
                <a:spcPct val="20000"/>
              </a:spcBef>
              <a:defRPr/>
            </a:pPr>
            <a:r>
              <a:rPr lang="en-US" sz="1050" dirty="0" err="1" smtClean="0">
                <a:latin typeface="Calibri" pitchFamily="34" charset="0"/>
              </a:rPr>
              <a:t>Source:E</a:t>
            </a:r>
            <a:r>
              <a:rPr lang="en-US" sz="1050" dirty="0" smtClean="0">
                <a:latin typeface="Calibri" pitchFamily="34" charset="0"/>
              </a:rPr>
              <a:t>. </a:t>
            </a:r>
            <a:r>
              <a:rPr lang="en-US" sz="1050" dirty="0" err="1" smtClean="0">
                <a:latin typeface="Calibri" pitchFamily="34" charset="0"/>
              </a:rPr>
              <a:t>McGaw</a:t>
            </a:r>
            <a:r>
              <a:rPr lang="en-US" sz="1050" dirty="0" smtClean="0">
                <a:latin typeface="Calibri" pitchFamily="34" charset="0"/>
              </a:rPr>
              <a:t>/FARA</a:t>
            </a:r>
            <a:endParaRPr lang="en-US" sz="1050" dirty="0">
              <a:latin typeface="Calibri" pitchFamily="34" charset="0"/>
            </a:endParaRPr>
          </a:p>
        </p:txBody>
      </p:sp>
    </p:spTree>
    <p:extLst>
      <p:ext uri="{BB962C8B-B14F-4D97-AF65-F5344CB8AC3E}">
        <p14:creationId xmlns:p14="http://schemas.microsoft.com/office/powerpoint/2010/main" val="22014324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GB" dirty="0"/>
          </a:p>
        </p:txBody>
      </p:sp>
      <p:sp>
        <p:nvSpPr>
          <p:cNvPr id="3" name="Content Placeholder 2"/>
          <p:cNvSpPr>
            <a:spLocks noGrp="1"/>
          </p:cNvSpPr>
          <p:nvPr>
            <p:ph idx="1"/>
          </p:nvPr>
        </p:nvSpPr>
        <p:spPr>
          <a:xfrm>
            <a:off x="871756" y="1266678"/>
            <a:ext cx="7807799" cy="2616200"/>
          </a:xfrm>
        </p:spPr>
        <p:txBody>
          <a:bodyPr/>
          <a:lstStyle/>
          <a:p>
            <a:pPr lvl="1"/>
            <a:r>
              <a:rPr lang="en-US" sz="2000" dirty="0" smtClean="0"/>
              <a:t>Correa da Silva, H. B. 2011. </a:t>
            </a:r>
            <a:r>
              <a:rPr lang="en-US" sz="2000" dirty="0"/>
              <a:t>Innovations in Extension and Advisory Services for Alleviating Poverty and Hunger: Lessons from </a:t>
            </a:r>
            <a:r>
              <a:rPr lang="en-US" sz="2000" dirty="0" smtClean="0"/>
              <a:t>Brazil. </a:t>
            </a:r>
            <a:r>
              <a:rPr lang="en-US" sz="2000" dirty="0"/>
              <a:t>Nairobi International Conference on Extension and Advisory Services. Policy Theme. </a:t>
            </a:r>
          </a:p>
          <a:p>
            <a:pPr lvl="1"/>
            <a:r>
              <a:rPr lang="en-US" sz="2000" dirty="0" smtClean="0"/>
              <a:t>Oladele, O. I. Agricultural Extension Policy: The Missing Link in Innovations in Extension and Advisory Services</a:t>
            </a:r>
            <a:r>
              <a:rPr lang="en-US" sz="2000" dirty="0"/>
              <a:t>. Nairobi International Conference on Extension and Advisory Services. Policy Theme. </a:t>
            </a:r>
            <a:r>
              <a:rPr lang="en-US" sz="2000" dirty="0" smtClean="0">
                <a:hlinkClick r:id="rId2"/>
              </a:rPr>
              <a:t>http</a:t>
            </a:r>
            <a:r>
              <a:rPr lang="en-US" sz="2000" dirty="0">
                <a:hlinkClick r:id="rId2"/>
              </a:rPr>
              <a:t>://extensionconference2011.cta.int/sites/default/files/Extension%20Conference_Abstracts_policy.pdf</a:t>
            </a:r>
            <a:endParaRPr lang="en-US" sz="2000" dirty="0"/>
          </a:p>
          <a:p>
            <a:pPr lvl="1"/>
            <a:r>
              <a:rPr lang="en-US" sz="2000" dirty="0" err="1" smtClean="0"/>
              <a:t>Sulaiman</a:t>
            </a:r>
            <a:r>
              <a:rPr lang="en-US" sz="2000" dirty="0" smtClean="0"/>
              <a:t>, R. V. and A. Hall. 2005. Extension Policy at the National Level in Asia. </a:t>
            </a:r>
            <a:r>
              <a:rPr lang="en-US" sz="2000" i="1" dirty="0" smtClean="0"/>
              <a:t>Plant Prod. Sci</a:t>
            </a:r>
            <a:r>
              <a:rPr lang="en-US" sz="2000" dirty="0" smtClean="0"/>
              <a:t>. 8(3): 308-319. </a:t>
            </a:r>
          </a:p>
          <a:p>
            <a:pPr lvl="1"/>
            <a:r>
              <a:rPr lang="en-US" sz="2000" dirty="0" smtClean="0"/>
              <a:t>Swanson and </a:t>
            </a:r>
            <a:r>
              <a:rPr lang="en-US" sz="2000" dirty="0" err="1" smtClean="0"/>
              <a:t>Rajalahti</a:t>
            </a:r>
            <a:r>
              <a:rPr lang="en-US" sz="2000" dirty="0" smtClean="0"/>
              <a:t>. 2010</a:t>
            </a:r>
            <a:r>
              <a:rPr lang="en-US" sz="2000" dirty="0"/>
              <a:t>. Strengthening Agriculture Extension and Advisory Systems: Procedures for Assessing, Transforming, and Evaluating Extension Systems. Agriculture and Rural Development Discussion Paper 45. The World </a:t>
            </a:r>
            <a:r>
              <a:rPr lang="en-US" sz="2000" dirty="0" smtClean="0"/>
              <a:t>Bank. </a:t>
            </a:r>
            <a:endParaRPr lang="en-US" sz="2000" dirty="0"/>
          </a:p>
          <a:p>
            <a:pPr lvl="1"/>
            <a:endParaRPr lang="en-US" sz="2400" dirty="0" smtClean="0"/>
          </a:p>
          <a:p>
            <a:endParaRPr lang="en-GB" sz="2400" dirty="0"/>
          </a:p>
        </p:txBody>
      </p:sp>
      <p:sp>
        <p:nvSpPr>
          <p:cNvPr id="4" name="Slide Number Placeholder 3"/>
          <p:cNvSpPr>
            <a:spLocks noGrp="1"/>
          </p:cNvSpPr>
          <p:nvPr>
            <p:ph type="sldNum" sz="quarter" idx="12"/>
          </p:nvPr>
        </p:nvSpPr>
        <p:spPr/>
        <p:txBody>
          <a:bodyPr/>
          <a:lstStyle/>
          <a:p>
            <a:fld id="{BD65E915-E9A6-42DF-B990-3E6DF8AA6718}" type="slidenum">
              <a:rPr lang="de-DE" smtClean="0"/>
              <a:pPr/>
              <a:t>14</a:t>
            </a:fld>
            <a:endParaRPr lang="de-DE"/>
          </a:p>
        </p:txBody>
      </p:sp>
    </p:spTree>
    <p:extLst>
      <p:ext uri="{BB962C8B-B14F-4D97-AF65-F5344CB8AC3E}">
        <p14:creationId xmlns:p14="http://schemas.microsoft.com/office/powerpoint/2010/main" val="1696682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Policy?</a:t>
            </a:r>
            <a:endParaRPr lang="en-GB" dirty="0"/>
          </a:p>
        </p:txBody>
      </p:sp>
      <p:sp>
        <p:nvSpPr>
          <p:cNvPr id="3" name="Content Placeholder 2"/>
          <p:cNvSpPr>
            <a:spLocks noGrp="1"/>
          </p:cNvSpPr>
          <p:nvPr>
            <p:ph idx="1"/>
          </p:nvPr>
        </p:nvSpPr>
        <p:spPr>
          <a:xfrm>
            <a:off x="1568213" y="1507509"/>
            <a:ext cx="6789738" cy="2616200"/>
          </a:xfrm>
        </p:spPr>
        <p:txBody>
          <a:bodyPr/>
          <a:lstStyle/>
          <a:p>
            <a:r>
              <a:rPr lang="en-US" dirty="0" smtClean="0"/>
              <a:t>“…</a:t>
            </a:r>
            <a:r>
              <a:rPr lang="en-GB" dirty="0"/>
              <a:t>a principle or rule to guide decisions and achieve rational </a:t>
            </a:r>
            <a:r>
              <a:rPr lang="en-GB" dirty="0" smtClean="0"/>
              <a:t>outcomes…”</a:t>
            </a:r>
          </a:p>
          <a:p>
            <a:endParaRPr lang="en-US" dirty="0"/>
          </a:p>
          <a:p>
            <a:r>
              <a:rPr lang="en-US" dirty="0" smtClean="0"/>
              <a:t>A statement of intent</a:t>
            </a:r>
          </a:p>
          <a:p>
            <a:r>
              <a:rPr lang="en-US" dirty="0" smtClean="0"/>
              <a:t>Framework for operations and practices</a:t>
            </a:r>
          </a:p>
          <a:p>
            <a:r>
              <a:rPr lang="en-US" dirty="0" smtClean="0"/>
              <a:t>Legal framework </a:t>
            </a:r>
            <a:endParaRPr lang="en-GB" dirty="0"/>
          </a:p>
        </p:txBody>
      </p:sp>
      <p:sp>
        <p:nvSpPr>
          <p:cNvPr id="4" name="Slide Number Placeholder 3"/>
          <p:cNvSpPr>
            <a:spLocks noGrp="1"/>
          </p:cNvSpPr>
          <p:nvPr>
            <p:ph type="sldNum" sz="quarter" idx="12"/>
          </p:nvPr>
        </p:nvSpPr>
        <p:spPr/>
        <p:txBody>
          <a:bodyPr/>
          <a:lstStyle/>
          <a:p>
            <a:fld id="{BD65E915-E9A6-42DF-B990-3E6DF8AA6718}" type="slidenum">
              <a:rPr lang="de-DE" smtClean="0"/>
              <a:pPr/>
              <a:t>2</a:t>
            </a:fld>
            <a:endParaRPr lang="de-DE"/>
          </a:p>
        </p:txBody>
      </p:sp>
    </p:spTree>
    <p:extLst>
      <p:ext uri="{BB962C8B-B14F-4D97-AF65-F5344CB8AC3E}">
        <p14:creationId xmlns:p14="http://schemas.microsoft.com/office/powerpoint/2010/main" val="1799702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a:t>
            </a:r>
            <a:r>
              <a:rPr lang="en-US" dirty="0"/>
              <a:t>W</a:t>
            </a:r>
            <a:r>
              <a:rPr lang="en-US" dirty="0" smtClean="0"/>
              <a:t>e Need Policy?</a:t>
            </a:r>
            <a:endParaRPr lang="en-GB" dirty="0"/>
          </a:p>
        </p:txBody>
      </p:sp>
      <p:sp>
        <p:nvSpPr>
          <p:cNvPr id="3" name="Content Placeholder 2"/>
          <p:cNvSpPr>
            <a:spLocks noGrp="1"/>
          </p:cNvSpPr>
          <p:nvPr>
            <p:ph sz="half" idx="1"/>
          </p:nvPr>
        </p:nvSpPr>
        <p:spPr/>
        <p:txBody>
          <a:bodyPr/>
          <a:lstStyle/>
          <a:p>
            <a:r>
              <a:rPr lang="en-US" dirty="0" smtClean="0"/>
              <a:t>Enact reforms</a:t>
            </a:r>
          </a:p>
          <a:p>
            <a:r>
              <a:rPr lang="en-US" dirty="0" smtClean="0"/>
              <a:t>Provide legal framework</a:t>
            </a:r>
          </a:p>
          <a:p>
            <a:r>
              <a:rPr lang="en-US" dirty="0" smtClean="0"/>
              <a:t>Guide stakeholders</a:t>
            </a:r>
          </a:p>
          <a:p>
            <a:r>
              <a:rPr lang="en-US" dirty="0" smtClean="0"/>
              <a:t>Streamline operations</a:t>
            </a:r>
          </a:p>
          <a:p>
            <a:r>
              <a:rPr lang="en-US" dirty="0" smtClean="0"/>
              <a:t>Incentives! </a:t>
            </a:r>
            <a:endParaRPr lang="en-GB"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56100" y="1767869"/>
            <a:ext cx="4509744" cy="2995199"/>
          </a:xfrm>
        </p:spPr>
      </p:pic>
      <p:sp>
        <p:nvSpPr>
          <p:cNvPr id="4" name="Slide Number Placeholder 3"/>
          <p:cNvSpPr>
            <a:spLocks noGrp="1"/>
          </p:cNvSpPr>
          <p:nvPr>
            <p:ph type="sldNum" sz="quarter" idx="12"/>
          </p:nvPr>
        </p:nvSpPr>
        <p:spPr/>
        <p:txBody>
          <a:bodyPr/>
          <a:lstStyle/>
          <a:p>
            <a:fld id="{BD65E915-E9A6-42DF-B990-3E6DF8AA6718}" type="slidenum">
              <a:rPr lang="de-DE" smtClean="0"/>
              <a:pPr/>
              <a:t>3</a:t>
            </a:fld>
            <a:endParaRPr lang="de-DE"/>
          </a:p>
        </p:txBody>
      </p:sp>
      <p:sp>
        <p:nvSpPr>
          <p:cNvPr id="7" name="TextBox 6"/>
          <p:cNvSpPr txBox="1">
            <a:spLocks noChangeArrowheads="1"/>
          </p:cNvSpPr>
          <p:nvPr/>
        </p:nvSpPr>
        <p:spPr bwMode="auto">
          <a:xfrm>
            <a:off x="5987924" y="4863812"/>
            <a:ext cx="1487908" cy="253916"/>
          </a:xfrm>
          <a:prstGeom prst="rect">
            <a:avLst/>
          </a:prstGeom>
          <a:noFill/>
          <a:ln w="9525">
            <a:noFill/>
            <a:miter lim="800000"/>
            <a:headEnd/>
            <a:tailEnd/>
          </a:ln>
        </p:spPr>
        <p:txBody>
          <a:bodyPr wrap="none">
            <a:spAutoFit/>
          </a:bodyPr>
          <a:lstStyle/>
          <a:p>
            <a:pPr>
              <a:spcBef>
                <a:spcPct val="20000"/>
              </a:spcBef>
              <a:defRPr/>
            </a:pPr>
            <a:r>
              <a:rPr lang="en-US" sz="1050" dirty="0" err="1" smtClean="0">
                <a:latin typeface="Calibri" pitchFamily="34" charset="0"/>
              </a:rPr>
              <a:t>Source:E</a:t>
            </a:r>
            <a:r>
              <a:rPr lang="en-US" sz="1050" dirty="0" smtClean="0">
                <a:latin typeface="Calibri" pitchFamily="34" charset="0"/>
              </a:rPr>
              <a:t>. </a:t>
            </a:r>
            <a:r>
              <a:rPr lang="en-US" sz="1050" dirty="0" err="1" smtClean="0">
                <a:latin typeface="Calibri" pitchFamily="34" charset="0"/>
              </a:rPr>
              <a:t>McGaw</a:t>
            </a:r>
            <a:r>
              <a:rPr lang="en-US" sz="1050" dirty="0" smtClean="0">
                <a:latin typeface="Calibri" pitchFamily="34" charset="0"/>
              </a:rPr>
              <a:t>/FARA</a:t>
            </a:r>
            <a:endParaRPr lang="en-US" sz="1050" dirty="0">
              <a:latin typeface="Calibri" pitchFamily="34" charset="0"/>
            </a:endParaRPr>
          </a:p>
        </p:txBody>
      </p:sp>
    </p:spTree>
    <p:extLst>
      <p:ext uri="{BB962C8B-B14F-4D97-AF65-F5344CB8AC3E}">
        <p14:creationId xmlns:p14="http://schemas.microsoft.com/office/powerpoint/2010/main" val="2371847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Policies*</a:t>
            </a:r>
            <a:endParaRPr lang="en-GB" dirty="0"/>
          </a:p>
        </p:txBody>
      </p:sp>
      <p:sp>
        <p:nvSpPr>
          <p:cNvPr id="3" name="Content Placeholder 2"/>
          <p:cNvSpPr>
            <a:spLocks noGrp="1"/>
          </p:cNvSpPr>
          <p:nvPr>
            <p:ph idx="1"/>
          </p:nvPr>
        </p:nvSpPr>
        <p:spPr/>
        <p:txBody>
          <a:bodyPr/>
          <a:lstStyle/>
          <a:p>
            <a:r>
              <a:rPr lang="en-US" dirty="0" smtClean="0"/>
              <a:t>Provisional </a:t>
            </a:r>
          </a:p>
          <a:p>
            <a:pPr lvl="1"/>
            <a:r>
              <a:rPr lang="en-US" dirty="0" smtClean="0"/>
              <a:t>Not </a:t>
            </a:r>
            <a:r>
              <a:rPr lang="en-US" dirty="0" err="1" smtClean="0"/>
              <a:t>formalised</a:t>
            </a:r>
            <a:r>
              <a:rPr lang="en-US" dirty="0" smtClean="0"/>
              <a:t> but written (Zambia)</a:t>
            </a:r>
          </a:p>
          <a:p>
            <a:r>
              <a:rPr lang="en-US" dirty="0" smtClean="0"/>
              <a:t>Decrees and proclamations</a:t>
            </a:r>
          </a:p>
          <a:p>
            <a:pPr lvl="1"/>
            <a:r>
              <a:rPr lang="en-US" dirty="0" smtClean="0"/>
              <a:t>Issued by heads of state; no consultation (DRC)</a:t>
            </a:r>
          </a:p>
          <a:p>
            <a:r>
              <a:rPr lang="en-US" dirty="0" smtClean="0"/>
              <a:t>Legislated</a:t>
            </a:r>
          </a:p>
          <a:p>
            <a:pPr lvl="1"/>
            <a:r>
              <a:rPr lang="en-US" dirty="0" smtClean="0"/>
              <a:t>Approved by law-making body (e.g. parliament) (Uganda)</a:t>
            </a:r>
            <a:endParaRPr lang="en-GB" dirty="0"/>
          </a:p>
        </p:txBody>
      </p:sp>
      <p:sp>
        <p:nvSpPr>
          <p:cNvPr id="4" name="Slide Number Placeholder 3"/>
          <p:cNvSpPr>
            <a:spLocks noGrp="1"/>
          </p:cNvSpPr>
          <p:nvPr>
            <p:ph type="sldNum" sz="quarter" idx="12"/>
          </p:nvPr>
        </p:nvSpPr>
        <p:spPr/>
        <p:txBody>
          <a:bodyPr/>
          <a:lstStyle/>
          <a:p>
            <a:fld id="{BD65E915-E9A6-42DF-B990-3E6DF8AA6718}" type="slidenum">
              <a:rPr lang="de-DE" smtClean="0"/>
              <a:pPr/>
              <a:t>4</a:t>
            </a:fld>
            <a:endParaRPr lang="de-DE"/>
          </a:p>
        </p:txBody>
      </p:sp>
      <p:sp>
        <p:nvSpPr>
          <p:cNvPr id="5" name="TextBox 4"/>
          <p:cNvSpPr txBox="1"/>
          <p:nvPr/>
        </p:nvSpPr>
        <p:spPr>
          <a:xfrm>
            <a:off x="6279970" y="6445465"/>
            <a:ext cx="1653017" cy="369332"/>
          </a:xfrm>
          <a:prstGeom prst="rect">
            <a:avLst/>
          </a:prstGeom>
          <a:noFill/>
        </p:spPr>
        <p:txBody>
          <a:bodyPr wrap="none" rtlCol="0">
            <a:spAutoFit/>
          </a:bodyPr>
          <a:lstStyle/>
          <a:p>
            <a:r>
              <a:rPr lang="en-US" dirty="0" smtClean="0"/>
              <a:t>*Oladele 2011</a:t>
            </a:r>
            <a:endParaRPr lang="en-GB" dirty="0"/>
          </a:p>
        </p:txBody>
      </p:sp>
    </p:spTree>
    <p:extLst>
      <p:ext uri="{BB962C8B-B14F-4D97-AF65-F5344CB8AC3E}">
        <p14:creationId xmlns:p14="http://schemas.microsoft.com/office/powerpoint/2010/main" val="348957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Examples</a:t>
            </a:r>
            <a:endParaRPr lang="en-GB" dirty="0"/>
          </a:p>
        </p:txBody>
      </p:sp>
      <p:sp>
        <p:nvSpPr>
          <p:cNvPr id="3" name="Content Placeholder 2"/>
          <p:cNvSpPr>
            <a:spLocks noGrp="1"/>
          </p:cNvSpPr>
          <p:nvPr>
            <p:ph sz="half" idx="1"/>
          </p:nvPr>
        </p:nvSpPr>
        <p:spPr>
          <a:xfrm>
            <a:off x="344800" y="1282448"/>
            <a:ext cx="4108166" cy="2616200"/>
          </a:xfrm>
        </p:spPr>
        <p:txBody>
          <a:bodyPr/>
          <a:lstStyle/>
          <a:p>
            <a:pPr lvl="1"/>
            <a:r>
              <a:rPr lang="en-US" sz="2800" dirty="0" smtClean="0"/>
              <a:t>USA’s Smith-Lever Act 1914</a:t>
            </a:r>
          </a:p>
          <a:p>
            <a:pPr lvl="1"/>
            <a:r>
              <a:rPr lang="en-US" sz="2800" dirty="0" smtClean="0"/>
              <a:t>South Africa</a:t>
            </a:r>
            <a:r>
              <a:rPr lang="en-GB" sz="2800" dirty="0" smtClean="0"/>
              <a:t>’s Market-led Agrarian Reform</a:t>
            </a:r>
          </a:p>
          <a:p>
            <a:pPr lvl="1"/>
            <a:r>
              <a:rPr lang="en-US" sz="2800" dirty="0" smtClean="0"/>
              <a:t>Malawi’s </a:t>
            </a:r>
            <a:r>
              <a:rPr lang="en-US" sz="2800" dirty="0" err="1" smtClean="0"/>
              <a:t>fertiliser</a:t>
            </a:r>
            <a:r>
              <a:rPr lang="en-US" sz="2800" dirty="0" smtClean="0"/>
              <a:t> subsidies</a:t>
            </a:r>
          </a:p>
          <a:p>
            <a:pPr lvl="1"/>
            <a:r>
              <a:rPr lang="en-US" sz="2800" dirty="0" smtClean="0"/>
              <a:t>Kenya’s National Agricultural Sector Extension Policy (NASEP) </a:t>
            </a:r>
          </a:p>
          <a:p>
            <a:endParaRPr lang="en-GB" dirty="0" smtClean="0"/>
          </a:p>
          <a:p>
            <a:endParaRPr lang="en-US" dirty="0" smtClean="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95020" y="1767841"/>
            <a:ext cx="4325899" cy="2873170"/>
          </a:xfrm>
        </p:spPr>
      </p:pic>
      <p:sp>
        <p:nvSpPr>
          <p:cNvPr id="4" name="Slide Number Placeholder 3"/>
          <p:cNvSpPr>
            <a:spLocks noGrp="1"/>
          </p:cNvSpPr>
          <p:nvPr>
            <p:ph type="sldNum" sz="quarter" idx="12"/>
          </p:nvPr>
        </p:nvSpPr>
        <p:spPr/>
        <p:txBody>
          <a:bodyPr/>
          <a:lstStyle/>
          <a:p>
            <a:fld id="{BD65E915-E9A6-42DF-B990-3E6DF8AA6718}" type="slidenum">
              <a:rPr lang="de-DE" smtClean="0"/>
              <a:pPr/>
              <a:t>5</a:t>
            </a:fld>
            <a:endParaRPr lang="de-DE"/>
          </a:p>
        </p:txBody>
      </p:sp>
      <p:sp>
        <p:nvSpPr>
          <p:cNvPr id="7" name="TextBox 6"/>
          <p:cNvSpPr txBox="1">
            <a:spLocks noChangeArrowheads="1"/>
          </p:cNvSpPr>
          <p:nvPr/>
        </p:nvSpPr>
        <p:spPr bwMode="auto">
          <a:xfrm>
            <a:off x="5831807" y="4707695"/>
            <a:ext cx="1487908" cy="253916"/>
          </a:xfrm>
          <a:prstGeom prst="rect">
            <a:avLst/>
          </a:prstGeom>
          <a:noFill/>
          <a:ln w="9525">
            <a:noFill/>
            <a:miter lim="800000"/>
            <a:headEnd/>
            <a:tailEnd/>
          </a:ln>
        </p:spPr>
        <p:txBody>
          <a:bodyPr wrap="none">
            <a:spAutoFit/>
          </a:bodyPr>
          <a:lstStyle/>
          <a:p>
            <a:pPr>
              <a:spcBef>
                <a:spcPct val="20000"/>
              </a:spcBef>
              <a:defRPr/>
            </a:pPr>
            <a:r>
              <a:rPr lang="en-US" sz="1050" dirty="0" err="1" smtClean="0">
                <a:latin typeface="Calibri" pitchFamily="34" charset="0"/>
              </a:rPr>
              <a:t>Source:E</a:t>
            </a:r>
            <a:r>
              <a:rPr lang="en-US" sz="1050" dirty="0" smtClean="0">
                <a:latin typeface="Calibri" pitchFamily="34" charset="0"/>
              </a:rPr>
              <a:t>. </a:t>
            </a:r>
            <a:r>
              <a:rPr lang="en-US" sz="1050" dirty="0" err="1" smtClean="0">
                <a:latin typeface="Calibri" pitchFamily="34" charset="0"/>
              </a:rPr>
              <a:t>McGaw</a:t>
            </a:r>
            <a:r>
              <a:rPr lang="en-US" sz="1050" dirty="0" smtClean="0">
                <a:latin typeface="Calibri" pitchFamily="34" charset="0"/>
              </a:rPr>
              <a:t>/FARA</a:t>
            </a:r>
            <a:endParaRPr lang="en-US" sz="1050" dirty="0">
              <a:latin typeface="Calibri" pitchFamily="34" charset="0"/>
            </a:endParaRPr>
          </a:p>
        </p:txBody>
      </p:sp>
    </p:spTree>
    <p:extLst>
      <p:ext uri="{BB962C8B-B14F-4D97-AF65-F5344CB8AC3E}">
        <p14:creationId xmlns:p14="http://schemas.microsoft.com/office/powerpoint/2010/main" val="252319497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Worldwide (1)*</a:t>
            </a:r>
            <a:endParaRPr lang="en-GB" dirty="0"/>
          </a:p>
        </p:txBody>
      </p:sp>
      <p:sp>
        <p:nvSpPr>
          <p:cNvPr id="3" name="Content Placeholder 2"/>
          <p:cNvSpPr>
            <a:spLocks noGrp="1"/>
          </p:cNvSpPr>
          <p:nvPr>
            <p:ph idx="1"/>
          </p:nvPr>
        </p:nvSpPr>
        <p:spPr>
          <a:xfrm>
            <a:off x="885825" y="1562100"/>
            <a:ext cx="7739560" cy="2616200"/>
          </a:xfrm>
        </p:spPr>
        <p:txBody>
          <a:bodyPr/>
          <a:lstStyle/>
          <a:p>
            <a:r>
              <a:rPr lang="en-US" dirty="0" smtClean="0"/>
              <a:t>Brazil: New Extension Policy PNATER</a:t>
            </a:r>
          </a:p>
          <a:p>
            <a:pPr lvl="1"/>
            <a:r>
              <a:rPr lang="en-US" dirty="0" smtClean="0"/>
              <a:t>Fight </a:t>
            </a:r>
            <a:r>
              <a:rPr lang="en-US" dirty="0"/>
              <a:t>Against Hunger</a:t>
            </a:r>
          </a:p>
          <a:p>
            <a:pPr lvl="1"/>
            <a:r>
              <a:rPr lang="en-US" dirty="0" smtClean="0"/>
              <a:t>Social </a:t>
            </a:r>
            <a:r>
              <a:rPr lang="en-US" dirty="0"/>
              <a:t>Inclusion</a:t>
            </a:r>
          </a:p>
          <a:p>
            <a:pPr lvl="1"/>
            <a:r>
              <a:rPr lang="en-US" dirty="0" smtClean="0"/>
              <a:t>Sustainable </a:t>
            </a:r>
            <a:r>
              <a:rPr lang="en-US" dirty="0"/>
              <a:t>Development</a:t>
            </a:r>
          </a:p>
          <a:p>
            <a:pPr lvl="1"/>
            <a:r>
              <a:rPr lang="en-US" dirty="0" smtClean="0"/>
              <a:t>Family </a:t>
            </a:r>
            <a:r>
              <a:rPr lang="en-US" dirty="0"/>
              <a:t>Farming</a:t>
            </a:r>
          </a:p>
          <a:p>
            <a:pPr lvl="1"/>
            <a:endParaRPr lang="en-GB" dirty="0"/>
          </a:p>
        </p:txBody>
      </p:sp>
      <p:sp>
        <p:nvSpPr>
          <p:cNvPr id="4" name="Slide Number Placeholder 3"/>
          <p:cNvSpPr>
            <a:spLocks noGrp="1"/>
          </p:cNvSpPr>
          <p:nvPr>
            <p:ph type="sldNum" sz="quarter" idx="12"/>
          </p:nvPr>
        </p:nvSpPr>
        <p:spPr/>
        <p:txBody>
          <a:bodyPr/>
          <a:lstStyle/>
          <a:p>
            <a:fld id="{BD65E915-E9A6-42DF-B990-3E6DF8AA6718}" type="slidenum">
              <a:rPr lang="de-DE" smtClean="0"/>
              <a:pPr/>
              <a:t>6</a:t>
            </a:fld>
            <a:endParaRPr lang="de-DE"/>
          </a:p>
        </p:txBody>
      </p:sp>
      <p:sp>
        <p:nvSpPr>
          <p:cNvPr id="5" name="TextBox 4"/>
          <p:cNvSpPr txBox="1"/>
          <p:nvPr/>
        </p:nvSpPr>
        <p:spPr>
          <a:xfrm>
            <a:off x="6302326" y="6544939"/>
            <a:ext cx="2423549" cy="369332"/>
          </a:xfrm>
          <a:prstGeom prst="rect">
            <a:avLst/>
          </a:prstGeom>
          <a:noFill/>
        </p:spPr>
        <p:txBody>
          <a:bodyPr wrap="none" rtlCol="0">
            <a:spAutoFit/>
          </a:bodyPr>
          <a:lstStyle/>
          <a:p>
            <a:r>
              <a:rPr lang="en-US" dirty="0" smtClean="0"/>
              <a:t>*Correa da Silva 2011</a:t>
            </a:r>
            <a:endParaRPr lang="en-GB" dirty="0"/>
          </a:p>
        </p:txBody>
      </p:sp>
    </p:spTree>
    <p:extLst>
      <p:ext uri="{BB962C8B-B14F-4D97-AF65-F5344CB8AC3E}">
        <p14:creationId xmlns:p14="http://schemas.microsoft.com/office/powerpoint/2010/main" val="3362173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Worldwide </a:t>
            </a:r>
            <a:r>
              <a:rPr lang="en-US" dirty="0" smtClean="0"/>
              <a:t>(2)</a:t>
            </a:r>
            <a:endParaRPr lang="en-GB" dirty="0"/>
          </a:p>
        </p:txBody>
      </p:sp>
      <p:sp>
        <p:nvSpPr>
          <p:cNvPr id="3" name="Content Placeholder 2"/>
          <p:cNvSpPr>
            <a:spLocks noGrp="1"/>
          </p:cNvSpPr>
          <p:nvPr>
            <p:ph idx="1"/>
          </p:nvPr>
        </p:nvSpPr>
        <p:spPr>
          <a:xfrm>
            <a:off x="885825" y="1562100"/>
            <a:ext cx="7944276" cy="2616200"/>
          </a:xfrm>
        </p:spPr>
        <p:txBody>
          <a:bodyPr/>
          <a:lstStyle/>
          <a:p>
            <a:r>
              <a:rPr lang="en-US" dirty="0" smtClean="0"/>
              <a:t>Brazil’s PNATER: Guidelines and Principles</a:t>
            </a:r>
          </a:p>
          <a:p>
            <a:pPr lvl="1"/>
            <a:r>
              <a:rPr lang="en-US" dirty="0" smtClean="0"/>
              <a:t>Pluralism</a:t>
            </a:r>
          </a:p>
          <a:p>
            <a:pPr lvl="1"/>
            <a:r>
              <a:rPr lang="en-US" dirty="0" smtClean="0"/>
              <a:t>Sustainability</a:t>
            </a:r>
          </a:p>
          <a:p>
            <a:pPr lvl="1"/>
            <a:r>
              <a:rPr lang="en-US" dirty="0" smtClean="0"/>
              <a:t>Continuous education</a:t>
            </a:r>
          </a:p>
          <a:p>
            <a:pPr lvl="1"/>
            <a:r>
              <a:rPr lang="en-US" dirty="0" smtClean="0"/>
              <a:t>Gender and equality</a:t>
            </a:r>
          </a:p>
          <a:p>
            <a:pPr lvl="1"/>
            <a:r>
              <a:rPr lang="en-US" dirty="0" smtClean="0"/>
              <a:t>Territorial approach</a:t>
            </a:r>
          </a:p>
          <a:p>
            <a:pPr lvl="1"/>
            <a:endParaRPr lang="en-US" dirty="0" smtClean="0"/>
          </a:p>
          <a:p>
            <a:pPr lvl="1"/>
            <a:endParaRPr lang="en-GB" dirty="0"/>
          </a:p>
        </p:txBody>
      </p:sp>
      <p:sp>
        <p:nvSpPr>
          <p:cNvPr id="4" name="Slide Number Placeholder 3"/>
          <p:cNvSpPr>
            <a:spLocks noGrp="1"/>
          </p:cNvSpPr>
          <p:nvPr>
            <p:ph type="sldNum" sz="quarter" idx="12"/>
          </p:nvPr>
        </p:nvSpPr>
        <p:spPr/>
        <p:txBody>
          <a:bodyPr/>
          <a:lstStyle/>
          <a:p>
            <a:fld id="{BD65E915-E9A6-42DF-B990-3E6DF8AA6718}" type="slidenum">
              <a:rPr lang="de-DE" smtClean="0"/>
              <a:pPr/>
              <a:t>7</a:t>
            </a:fld>
            <a:endParaRPr lang="de-DE"/>
          </a:p>
        </p:txBody>
      </p:sp>
    </p:spTree>
    <p:extLst>
      <p:ext uri="{BB962C8B-B14F-4D97-AF65-F5344CB8AC3E}">
        <p14:creationId xmlns:p14="http://schemas.microsoft.com/office/powerpoint/2010/main" val="1425743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Worldwide </a:t>
            </a:r>
            <a:r>
              <a:rPr lang="en-US" dirty="0" smtClean="0"/>
              <a:t>(3)*</a:t>
            </a:r>
            <a:endParaRPr lang="en-GB" dirty="0"/>
          </a:p>
        </p:txBody>
      </p:sp>
      <p:sp>
        <p:nvSpPr>
          <p:cNvPr id="3" name="Content Placeholder 2"/>
          <p:cNvSpPr>
            <a:spLocks noGrp="1"/>
          </p:cNvSpPr>
          <p:nvPr>
            <p:ph idx="1"/>
          </p:nvPr>
        </p:nvSpPr>
        <p:spPr>
          <a:xfrm>
            <a:off x="885824" y="1562100"/>
            <a:ext cx="7602567" cy="2616200"/>
          </a:xfrm>
        </p:spPr>
        <p:txBody>
          <a:bodyPr/>
          <a:lstStyle/>
          <a:p>
            <a:r>
              <a:rPr lang="en-US" dirty="0" smtClean="0"/>
              <a:t>Analysis of Policy in Asia</a:t>
            </a:r>
          </a:p>
          <a:p>
            <a:pPr lvl="1"/>
            <a:r>
              <a:rPr lang="en-US" dirty="0" smtClean="0"/>
              <a:t>India</a:t>
            </a:r>
          </a:p>
          <a:p>
            <a:pPr lvl="2"/>
            <a:r>
              <a:rPr lang="en-US" dirty="0" smtClean="0"/>
              <a:t>Prescriptive approach </a:t>
            </a:r>
          </a:p>
          <a:p>
            <a:pPr lvl="2"/>
            <a:r>
              <a:rPr lang="en-US" dirty="0" smtClean="0"/>
              <a:t>Development fads</a:t>
            </a:r>
          </a:p>
          <a:p>
            <a:pPr lvl="1"/>
            <a:r>
              <a:rPr lang="en-US" dirty="0" smtClean="0"/>
              <a:t>China</a:t>
            </a:r>
          </a:p>
          <a:p>
            <a:pPr lvl="2"/>
            <a:r>
              <a:rPr lang="en-US" dirty="0" smtClean="0"/>
              <a:t>Policy weak</a:t>
            </a:r>
          </a:p>
          <a:p>
            <a:pPr lvl="2"/>
            <a:r>
              <a:rPr lang="en-US" dirty="0" smtClean="0"/>
              <a:t>Local-level implementation strong</a:t>
            </a:r>
          </a:p>
          <a:p>
            <a:pPr lvl="1"/>
            <a:r>
              <a:rPr lang="en-US" dirty="0" smtClean="0"/>
              <a:t>Indonesia</a:t>
            </a:r>
          </a:p>
          <a:p>
            <a:pPr lvl="2"/>
            <a:r>
              <a:rPr lang="en-US" dirty="0" smtClean="0"/>
              <a:t>Policy must be accompanied by capacity development!</a:t>
            </a:r>
          </a:p>
          <a:p>
            <a:pPr lvl="2"/>
            <a:endParaRPr lang="en-GB" dirty="0"/>
          </a:p>
        </p:txBody>
      </p:sp>
      <p:sp>
        <p:nvSpPr>
          <p:cNvPr id="4" name="Slide Number Placeholder 3"/>
          <p:cNvSpPr>
            <a:spLocks noGrp="1"/>
          </p:cNvSpPr>
          <p:nvPr>
            <p:ph type="sldNum" sz="quarter" idx="12"/>
          </p:nvPr>
        </p:nvSpPr>
        <p:spPr/>
        <p:txBody>
          <a:bodyPr/>
          <a:lstStyle/>
          <a:p>
            <a:fld id="{BD65E915-E9A6-42DF-B990-3E6DF8AA6718}" type="slidenum">
              <a:rPr lang="de-DE" smtClean="0"/>
              <a:pPr/>
              <a:t>8</a:t>
            </a:fld>
            <a:endParaRPr lang="de-DE"/>
          </a:p>
        </p:txBody>
      </p:sp>
      <p:sp>
        <p:nvSpPr>
          <p:cNvPr id="6" name="TextBox 5"/>
          <p:cNvSpPr txBox="1"/>
          <p:nvPr/>
        </p:nvSpPr>
        <p:spPr>
          <a:xfrm>
            <a:off x="5507182" y="6525491"/>
            <a:ext cx="2724528" cy="369332"/>
          </a:xfrm>
          <a:prstGeom prst="rect">
            <a:avLst/>
          </a:prstGeom>
          <a:noFill/>
        </p:spPr>
        <p:txBody>
          <a:bodyPr wrap="none" rtlCol="0">
            <a:spAutoFit/>
          </a:bodyPr>
          <a:lstStyle/>
          <a:p>
            <a:r>
              <a:rPr lang="en-US" dirty="0" smtClean="0"/>
              <a:t>*</a:t>
            </a:r>
            <a:r>
              <a:rPr lang="en-US" dirty="0" err="1" smtClean="0"/>
              <a:t>Sulaiman</a:t>
            </a:r>
            <a:r>
              <a:rPr lang="en-US" dirty="0" smtClean="0"/>
              <a:t> and Hall 2005</a:t>
            </a:r>
            <a:endParaRPr lang="en-GB" dirty="0"/>
          </a:p>
        </p:txBody>
      </p:sp>
    </p:spTree>
    <p:extLst>
      <p:ext uri="{BB962C8B-B14F-4D97-AF65-F5344CB8AC3E}">
        <p14:creationId xmlns:p14="http://schemas.microsoft.com/office/powerpoint/2010/main" val="3861323700"/>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Worldwide </a:t>
            </a:r>
            <a:r>
              <a:rPr lang="en-US" dirty="0" smtClean="0"/>
              <a:t>(4)*</a:t>
            </a:r>
            <a:endParaRPr lang="en-GB" dirty="0"/>
          </a:p>
        </p:txBody>
      </p:sp>
      <p:sp>
        <p:nvSpPr>
          <p:cNvPr id="3" name="Content Placeholder 2"/>
          <p:cNvSpPr>
            <a:spLocks noGrp="1"/>
          </p:cNvSpPr>
          <p:nvPr>
            <p:ph idx="1"/>
          </p:nvPr>
        </p:nvSpPr>
        <p:spPr>
          <a:xfrm>
            <a:off x="885824" y="1562100"/>
            <a:ext cx="7602567" cy="2616200"/>
          </a:xfrm>
        </p:spPr>
        <p:txBody>
          <a:bodyPr/>
          <a:lstStyle/>
          <a:p>
            <a:r>
              <a:rPr lang="en-US" dirty="0" smtClean="0"/>
              <a:t>Analysis of Policy in Sub-Saharan Africa</a:t>
            </a:r>
          </a:p>
          <a:p>
            <a:endParaRPr lang="en-US" dirty="0" smtClean="0"/>
          </a:p>
          <a:p>
            <a:pPr lvl="1"/>
            <a:r>
              <a:rPr lang="en-US" dirty="0" smtClean="0"/>
              <a:t>Pluralism dominates</a:t>
            </a:r>
          </a:p>
          <a:p>
            <a:pPr lvl="1"/>
            <a:r>
              <a:rPr lang="en-US" dirty="0" smtClean="0"/>
              <a:t>Only 2 countries have legislated policy</a:t>
            </a:r>
          </a:p>
          <a:p>
            <a:pPr lvl="2"/>
            <a:endParaRPr lang="en-GB" dirty="0"/>
          </a:p>
        </p:txBody>
      </p:sp>
      <p:sp>
        <p:nvSpPr>
          <p:cNvPr id="4" name="Slide Number Placeholder 3"/>
          <p:cNvSpPr>
            <a:spLocks noGrp="1"/>
          </p:cNvSpPr>
          <p:nvPr>
            <p:ph type="sldNum" sz="quarter" idx="12"/>
          </p:nvPr>
        </p:nvSpPr>
        <p:spPr/>
        <p:txBody>
          <a:bodyPr/>
          <a:lstStyle/>
          <a:p>
            <a:fld id="{BD65E915-E9A6-42DF-B990-3E6DF8AA6718}" type="slidenum">
              <a:rPr lang="de-DE" smtClean="0"/>
              <a:pPr/>
              <a:t>9</a:t>
            </a:fld>
            <a:endParaRPr lang="de-DE"/>
          </a:p>
        </p:txBody>
      </p:sp>
      <p:sp>
        <p:nvSpPr>
          <p:cNvPr id="5" name="TextBox 4"/>
          <p:cNvSpPr txBox="1"/>
          <p:nvPr/>
        </p:nvSpPr>
        <p:spPr>
          <a:xfrm>
            <a:off x="6569612" y="6488668"/>
            <a:ext cx="1653017" cy="369332"/>
          </a:xfrm>
          <a:prstGeom prst="rect">
            <a:avLst/>
          </a:prstGeom>
          <a:noFill/>
        </p:spPr>
        <p:txBody>
          <a:bodyPr wrap="none" rtlCol="0">
            <a:spAutoFit/>
          </a:bodyPr>
          <a:lstStyle/>
          <a:p>
            <a:r>
              <a:rPr lang="en-US" dirty="0" smtClean="0"/>
              <a:t>*Oladele 2011</a:t>
            </a:r>
            <a:endParaRPr lang="en-GB" dirty="0"/>
          </a:p>
        </p:txBody>
      </p:sp>
    </p:spTree>
    <p:extLst>
      <p:ext uri="{BB962C8B-B14F-4D97-AF65-F5344CB8AC3E}">
        <p14:creationId xmlns:p14="http://schemas.microsoft.com/office/powerpoint/2010/main" val="69791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GFRAS_Presentation_blue_1">
  <a:themeElements>
    <a:clrScheme name="Finstern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Finsterni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de-DE"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de-DE"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instern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Finstern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Finstern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Finstern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Finstern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Finstern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Finstern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Finstern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Finstern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Finstern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GFRAS_Presentation_blue_1</Template>
  <TotalTime>516</TotalTime>
  <Words>893</Words>
  <Application>Microsoft Office PowerPoint</Application>
  <PresentationFormat>On-screen Show (4:3)</PresentationFormat>
  <Paragraphs>129</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GFRAS_Presentation_blue_1</vt:lpstr>
      <vt:lpstr>International Perspective on Extension Policy</vt:lpstr>
      <vt:lpstr>What is Policy?</vt:lpstr>
      <vt:lpstr>Why Do We Need Policy?</vt:lpstr>
      <vt:lpstr>Types of Policies*</vt:lpstr>
      <vt:lpstr>Policy Examples</vt:lpstr>
      <vt:lpstr>Policy Worldwide (1)*</vt:lpstr>
      <vt:lpstr>Policy Worldwide (2)</vt:lpstr>
      <vt:lpstr>Policy Worldwide (3)*</vt:lpstr>
      <vt:lpstr>Policy Worldwide (4)*</vt:lpstr>
      <vt:lpstr>Enacting Extension Policy</vt:lpstr>
      <vt:lpstr>Enacting Policy: Points to Note</vt:lpstr>
      <vt:lpstr>Does Policy Work? Issues</vt:lpstr>
      <vt:lpstr>PowerPoint Presentation</vt:lpstr>
      <vt:lpstr>References and Resources</vt:lpstr>
    </vt:vector>
  </TitlesOfParts>
  <Company>IFPRI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locadmin</dc:creator>
  <cp:lastModifiedBy>Anonymous</cp:lastModifiedBy>
  <cp:revision>62</cp:revision>
  <cp:lastPrinted>2012-05-02T09:43:10Z</cp:lastPrinted>
  <dcterms:created xsi:type="dcterms:W3CDTF">2010-03-26T19:45:53Z</dcterms:created>
  <dcterms:modified xsi:type="dcterms:W3CDTF">2013-02-09T09:48:36Z</dcterms:modified>
</cp:coreProperties>
</file>