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33" r:id="rId3"/>
    <p:sldId id="324" r:id="rId4"/>
    <p:sldId id="335" r:id="rId5"/>
    <p:sldId id="339" r:id="rId6"/>
    <p:sldId id="326" r:id="rId7"/>
    <p:sldId id="322" r:id="rId8"/>
    <p:sldId id="330" r:id="rId9"/>
    <p:sldId id="310" r:id="rId10"/>
    <p:sldId id="311" r:id="rId11"/>
    <p:sldId id="309" r:id="rId12"/>
    <p:sldId id="323" r:id="rId13"/>
    <p:sldId id="312" r:id="rId14"/>
    <p:sldId id="327" r:id="rId15"/>
    <p:sldId id="313" r:id="rId16"/>
    <p:sldId id="334" r:id="rId17"/>
    <p:sldId id="314" r:id="rId18"/>
    <p:sldId id="342" r:id="rId19"/>
    <p:sldId id="331" r:id="rId20"/>
    <p:sldId id="318" r:id="rId21"/>
    <p:sldId id="319" r:id="rId22"/>
    <p:sldId id="301" r:id="rId23"/>
  </p:sldIdLst>
  <p:sldSz cx="9144000" cy="6858000" type="screen4x3"/>
  <p:notesSz cx="6723063" cy="9853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800000"/>
    <a:srgbClr val="660033"/>
    <a:srgbClr val="996633"/>
    <a:srgbClr val="CC6600"/>
    <a:srgbClr val="CC9900"/>
    <a:srgbClr val="996600"/>
    <a:srgbClr val="FF9900"/>
    <a:srgbClr val="333333"/>
    <a:srgbClr val="997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8" autoAdjust="0"/>
    <p:restoredTop sz="79787" autoAdjust="0"/>
  </p:normalViewPr>
  <p:slideViewPr>
    <p:cSldViewPr>
      <p:cViewPr varScale="1">
        <p:scale>
          <a:sx n="89" d="100"/>
          <a:sy n="89" d="100"/>
        </p:scale>
        <p:origin x="-15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126" y="-84"/>
      </p:cViewPr>
      <p:guideLst>
        <p:guide orient="horz" pos="3104"/>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F:\CFS_2012\Plenary\Graphs%20for%20presentationxlsx.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CFS_2012\Plenary\Graphs%20for%20presentationxlsx.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83BA"/>
                </a:solidFill>
              </a:defRPr>
            </a:pPr>
            <a:r>
              <a:rPr lang="en-US" dirty="0" smtClean="0">
                <a:solidFill>
                  <a:srgbClr val="0083BA"/>
                </a:solidFill>
              </a:rPr>
              <a:t>1990</a:t>
            </a:r>
            <a:r>
              <a:rPr lang="it-IT" sz="1800" b="1" i="0" u="none" strike="noStrike" baseline="0" dirty="0" smtClean="0"/>
              <a:t>–</a:t>
            </a:r>
            <a:r>
              <a:rPr lang="en-US" dirty="0" smtClean="0">
                <a:solidFill>
                  <a:srgbClr val="0083BA"/>
                </a:solidFill>
              </a:rPr>
              <a:t>92:</a:t>
            </a:r>
            <a:r>
              <a:rPr lang="en-US" baseline="0" dirty="0" smtClean="0">
                <a:solidFill>
                  <a:srgbClr val="0083BA"/>
                </a:solidFill>
              </a:rPr>
              <a:t> 980 million</a:t>
            </a:r>
            <a:endParaRPr lang="en-US" dirty="0">
              <a:solidFill>
                <a:srgbClr val="0083BA"/>
              </a:solidFill>
            </a:endParaRPr>
          </a:p>
        </c:rich>
      </c:tx>
      <c:layout>
        <c:manualLayout>
          <c:xMode val="edge"/>
          <c:yMode val="edge"/>
          <c:x val="0.23317722071071037"/>
          <c:y val="0"/>
        </c:manualLayout>
      </c:layout>
      <c:overlay val="0"/>
    </c:title>
    <c:autoTitleDeleted val="0"/>
    <c:plotArea>
      <c:layout/>
      <c:pieChart>
        <c:varyColors val="1"/>
        <c:ser>
          <c:idx val="0"/>
          <c:order val="0"/>
          <c:dLbls>
            <c:dLbl>
              <c:idx val="0"/>
              <c:layout>
                <c:manualLayout>
                  <c:x val="0.30248187916675395"/>
                  <c:y val="6.8760544506251992E-2"/>
                </c:manualLayout>
              </c:layout>
              <c:spPr/>
              <c:txPr>
                <a:bodyPr/>
                <a:lstStyle/>
                <a:p>
                  <a:pPr>
                    <a:defRPr sz="1100">
                      <a:solidFill>
                        <a:srgbClr val="0083BA"/>
                      </a:solidFill>
                    </a:defRPr>
                  </a:pPr>
                  <a:endParaRPr lang="en-US"/>
                </a:p>
              </c:txPr>
              <c:showLegendKey val="0"/>
              <c:showVal val="0"/>
              <c:showCatName val="1"/>
              <c:showSerName val="0"/>
              <c:showPercent val="1"/>
              <c:showBubbleSize val="0"/>
            </c:dLbl>
            <c:dLbl>
              <c:idx val="1"/>
              <c:tx>
                <c:rich>
                  <a:bodyPr/>
                  <a:lstStyle/>
                  <a:p>
                    <a:pPr>
                      <a:defRPr sz="1200">
                        <a:solidFill>
                          <a:schemeClr val="bg1"/>
                        </a:solidFill>
                      </a:defRPr>
                    </a:pPr>
                    <a:r>
                      <a:rPr lang="en-US" smtClean="0"/>
                      <a:t>Sub-Saharan </a:t>
                    </a:r>
                    <a:r>
                      <a:rPr lang="en-US" dirty="0"/>
                      <a:t>Africa
17%</a:t>
                    </a:r>
                  </a:p>
                </c:rich>
              </c:tx>
              <c:spPr/>
              <c:showLegendKey val="0"/>
              <c:showVal val="0"/>
              <c:showCatName val="1"/>
              <c:showSerName val="0"/>
              <c:showPercent val="1"/>
              <c:showBubbleSize val="0"/>
            </c:dLbl>
            <c:dLbl>
              <c:idx val="2"/>
              <c:spPr/>
              <c:txPr>
                <a:bodyPr/>
                <a:lstStyle/>
                <a:p>
                  <a:pPr>
                    <a:defRPr sz="1100">
                      <a:solidFill>
                        <a:srgbClr val="0083BA"/>
                      </a:solidFill>
                    </a:defRPr>
                  </a:pPr>
                  <a:endParaRPr lang="en-US"/>
                </a:p>
              </c:txPr>
              <c:showLegendKey val="0"/>
              <c:showVal val="0"/>
              <c:showCatName val="1"/>
              <c:showSerName val="0"/>
              <c:showPercent val="1"/>
              <c:showBubbleSize val="0"/>
            </c:dLbl>
            <c:dLbl>
              <c:idx val="3"/>
              <c:spPr/>
              <c:txPr>
                <a:bodyPr/>
                <a:lstStyle/>
                <a:p>
                  <a:pPr>
                    <a:defRPr sz="1200">
                      <a:solidFill>
                        <a:schemeClr val="bg1"/>
                      </a:solidFill>
                    </a:defRPr>
                  </a:pPr>
                  <a:endParaRPr lang="en-US"/>
                </a:p>
              </c:txPr>
              <c:showLegendKey val="0"/>
              <c:showVal val="0"/>
              <c:showCatName val="1"/>
              <c:showSerName val="0"/>
              <c:showPercent val="1"/>
              <c:showBubbleSize val="0"/>
            </c:dLbl>
            <c:dLbl>
              <c:idx val="4"/>
              <c:spPr/>
              <c:txPr>
                <a:bodyPr/>
                <a:lstStyle/>
                <a:p>
                  <a:pPr>
                    <a:defRPr sz="1100">
                      <a:solidFill>
                        <a:srgbClr val="0083BA"/>
                      </a:solidFill>
                    </a:defRPr>
                  </a:pPr>
                  <a:endParaRPr lang="en-US"/>
                </a:p>
              </c:txPr>
              <c:showLegendKey val="0"/>
              <c:showVal val="0"/>
              <c:showCatName val="1"/>
              <c:showSerName val="0"/>
              <c:showPercent val="1"/>
              <c:showBubbleSize val="0"/>
            </c:dLbl>
            <c:dLbl>
              <c:idx val="5"/>
              <c:spPr/>
              <c:txPr>
                <a:bodyPr/>
                <a:lstStyle/>
                <a:p>
                  <a:pPr>
                    <a:defRPr sz="1200">
                      <a:solidFill>
                        <a:schemeClr val="bg1"/>
                      </a:solidFill>
                    </a:defRPr>
                  </a:pPr>
                  <a:endParaRPr lang="en-US"/>
                </a:p>
              </c:txPr>
              <c:showLegendKey val="0"/>
              <c:showVal val="0"/>
              <c:showCatName val="1"/>
              <c:showSerName val="0"/>
              <c:showPercent val="1"/>
              <c:showBubbleSize val="0"/>
            </c:dLbl>
            <c:dLbl>
              <c:idx val="6"/>
              <c:spPr/>
              <c:txPr>
                <a:bodyPr/>
                <a:lstStyle/>
                <a:p>
                  <a:pPr>
                    <a:defRPr sz="1200">
                      <a:solidFill>
                        <a:schemeClr val="bg1"/>
                      </a:solidFill>
                    </a:defRPr>
                  </a:pPr>
                  <a:endParaRPr lang="en-US"/>
                </a:p>
              </c:txPr>
              <c:showLegendKey val="0"/>
              <c:showVal val="0"/>
              <c:showCatName val="1"/>
              <c:showSerName val="0"/>
              <c:showPercent val="1"/>
              <c:showBubbleSize val="0"/>
            </c:dLbl>
            <c:dLbl>
              <c:idx val="7"/>
              <c:layout>
                <c:manualLayout>
                  <c:x val="-0.26615376227959042"/>
                  <c:y val="0.11650872000539879"/>
                </c:manualLayout>
              </c:layout>
              <c:spPr/>
              <c:txPr>
                <a:bodyPr/>
                <a:lstStyle/>
                <a:p>
                  <a:pPr>
                    <a:defRPr sz="1100">
                      <a:solidFill>
                        <a:srgbClr val="0083BA"/>
                      </a:solidFill>
                    </a:defRPr>
                  </a:pPr>
                  <a:endParaRPr lang="en-US"/>
                </a:p>
              </c:txPr>
              <c:showLegendKey val="0"/>
              <c:showVal val="0"/>
              <c:showCatName val="1"/>
              <c:showSerName val="0"/>
              <c:showPercent val="1"/>
              <c:showBubbleSize val="0"/>
            </c:dLbl>
            <c:dLbl>
              <c:idx val="8"/>
              <c:layout>
                <c:manualLayout>
                  <c:x val="-0.21765716837317495"/>
                  <c:y val="5.3903515960164704E-3"/>
                </c:manualLayout>
              </c:layout>
              <c:spPr/>
              <c:txPr>
                <a:bodyPr/>
                <a:lstStyle/>
                <a:p>
                  <a:pPr>
                    <a:defRPr sz="1100">
                      <a:solidFill>
                        <a:srgbClr val="0083BA"/>
                      </a:solidFill>
                    </a:defRPr>
                  </a:pPr>
                  <a:endParaRPr lang="en-US"/>
                </a:p>
              </c:txPr>
              <c:showLegendKey val="0"/>
              <c:showVal val="0"/>
              <c:showCatName val="1"/>
              <c:showSerName val="0"/>
              <c:showPercent val="1"/>
              <c:showBubbleSize val="0"/>
            </c:dLbl>
            <c:dLbl>
              <c:idx val="9"/>
              <c:layout>
                <c:manualLayout>
                  <c:x val="4.70837962448621E-2"/>
                  <c:y val="-5.6476528220232034E-3"/>
                </c:manualLayout>
              </c:layout>
              <c:spPr/>
              <c:txPr>
                <a:bodyPr/>
                <a:lstStyle/>
                <a:p>
                  <a:pPr>
                    <a:defRPr sz="1100">
                      <a:solidFill>
                        <a:srgbClr val="0083BA"/>
                      </a:solidFill>
                    </a:defRPr>
                  </a:pPr>
                  <a:endParaRPr lang="en-US"/>
                </a:p>
              </c:txPr>
              <c:showLegendKey val="0"/>
              <c:showVal val="0"/>
              <c:showCatName val="1"/>
              <c:showSerName val="0"/>
              <c:showPercent val="1"/>
              <c:showBubbleSize val="0"/>
            </c:dLbl>
            <c:txPr>
              <a:bodyPr/>
              <a:lstStyle/>
              <a:p>
                <a:pPr>
                  <a:defRPr sz="1200">
                    <a:solidFill>
                      <a:srgbClr val="0083BA"/>
                    </a:solidFill>
                  </a:defRPr>
                </a:pPr>
                <a:endParaRPr lang="en-US"/>
              </a:p>
            </c:txPr>
            <c:showLegendKey val="0"/>
            <c:showVal val="0"/>
            <c:showCatName val="1"/>
            <c:showSerName val="0"/>
            <c:showPercent val="1"/>
            <c:showBubbleSize val="0"/>
            <c:showLeaderLines val="1"/>
          </c:dLbls>
          <c:cat>
            <c:strRef>
              <c:f>(Sheet1!$D$7,Sheet1!$D$8,Sheet1!$D$10,Sheet1!$D$11,Sheet1!$D$12,Sheet1!$D$13,Sheet1!$D$14,Sheet1!$D$16,Sheet1!$D$17,Sheet1!$C$18)</c:f>
              <c:strCache>
                <c:ptCount val="10"/>
                <c:pt idx="0">
                  <c:v>North Africa</c:v>
                </c:pt>
                <c:pt idx="1">
                  <c:v>Sub Saharan Africa</c:v>
                </c:pt>
                <c:pt idx="2">
                  <c:v>Western Asia</c:v>
                </c:pt>
                <c:pt idx="3">
                  <c:v>South Asia</c:v>
                </c:pt>
                <c:pt idx="4">
                  <c:v>Caucasus and Central Asia</c:v>
                </c:pt>
                <c:pt idx="5">
                  <c:v>East Asia</c:v>
                </c:pt>
                <c:pt idx="6">
                  <c:v>South-East Asia</c:v>
                </c:pt>
                <c:pt idx="7">
                  <c:v>Latin America</c:v>
                </c:pt>
                <c:pt idx="8">
                  <c:v>Caribbean</c:v>
                </c:pt>
                <c:pt idx="9">
                  <c:v>Oceania</c:v>
                </c:pt>
              </c:strCache>
            </c:strRef>
          </c:cat>
          <c:val>
            <c:numRef>
              <c:f>(Sheet1!$E$7,Sheet1!$E$8,Sheet1!$E$10,Sheet1!$E$11,Sheet1!$E$12,Sheet1!$E$13,Sheet1!$E$14,Sheet1!$E$16,Sheet1!$E$17,Sheet1!$E$18)</c:f>
              <c:numCache>
                <c:formatCode>0.0</c:formatCode>
                <c:ptCount val="10"/>
                <c:pt idx="0">
                  <c:v>4.5833054506867406</c:v>
                </c:pt>
                <c:pt idx="1">
                  <c:v>170.03462472364657</c:v>
                </c:pt>
                <c:pt idx="2">
                  <c:v>8.4013002712056704</c:v>
                </c:pt>
                <c:pt idx="3">
                  <c:v>327.07924379747453</c:v>
                </c:pt>
                <c:pt idx="4">
                  <c:v>9.3640455542205068</c:v>
                </c:pt>
                <c:pt idx="5">
                  <c:v>260.51968963691905</c:v>
                </c:pt>
                <c:pt idx="6">
                  <c:v>133.53219600262835</c:v>
                </c:pt>
                <c:pt idx="7">
                  <c:v>56.646122809038559</c:v>
                </c:pt>
                <c:pt idx="8">
                  <c:v>8.5913043031402658</c:v>
                </c:pt>
                <c:pt idx="9">
                  <c:v>0.82415790507417463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83BA"/>
                </a:solidFill>
              </a:defRPr>
            </a:pPr>
            <a:r>
              <a:rPr lang="en-US" dirty="0" smtClean="0">
                <a:solidFill>
                  <a:srgbClr val="0083BA"/>
                </a:solidFill>
              </a:rPr>
              <a:t>2010</a:t>
            </a:r>
            <a:r>
              <a:rPr lang="it-IT" sz="1800" b="1" i="0" u="none" strike="noStrike" baseline="0" dirty="0" smtClean="0"/>
              <a:t>–</a:t>
            </a:r>
            <a:r>
              <a:rPr lang="en-US" dirty="0" smtClean="0">
                <a:solidFill>
                  <a:srgbClr val="0083BA"/>
                </a:solidFill>
              </a:rPr>
              <a:t>12: 852 million</a:t>
            </a:r>
            <a:endParaRPr lang="en-US" dirty="0">
              <a:solidFill>
                <a:srgbClr val="0083BA"/>
              </a:solidFill>
            </a:endParaRPr>
          </a:p>
        </c:rich>
      </c:tx>
      <c:layout>
        <c:manualLayout>
          <c:xMode val="edge"/>
          <c:yMode val="edge"/>
          <c:x val="0.19256400589059844"/>
          <c:y val="0"/>
        </c:manualLayout>
      </c:layout>
      <c:overlay val="0"/>
    </c:title>
    <c:autoTitleDeleted val="0"/>
    <c:plotArea>
      <c:layout/>
      <c:pieChart>
        <c:varyColors val="1"/>
        <c:ser>
          <c:idx val="0"/>
          <c:order val="0"/>
          <c:dLbls>
            <c:dLbl>
              <c:idx val="0"/>
              <c:layout>
                <c:manualLayout>
                  <c:x val="0.37568638945554578"/>
                  <c:y val="7.1906996001051812E-2"/>
                </c:manualLayout>
              </c:layout>
              <c:showLegendKey val="0"/>
              <c:showVal val="0"/>
              <c:showCatName val="1"/>
              <c:showSerName val="0"/>
              <c:showPercent val="1"/>
              <c:showBubbleSize val="0"/>
            </c:dLbl>
            <c:dLbl>
              <c:idx val="1"/>
              <c:tx>
                <c:rich>
                  <a:bodyPr/>
                  <a:lstStyle/>
                  <a:p>
                    <a:pPr>
                      <a:defRPr sz="1100">
                        <a:solidFill>
                          <a:schemeClr val="bg1"/>
                        </a:solidFill>
                      </a:defRPr>
                    </a:pPr>
                    <a:r>
                      <a:rPr lang="en-US" smtClean="0"/>
                      <a:t>Sub-Saharan </a:t>
                    </a:r>
                    <a:r>
                      <a:rPr lang="en-US" dirty="0"/>
                      <a:t>Africa
27%</a:t>
                    </a:r>
                  </a:p>
                </c:rich>
              </c:tx>
              <c:spPr/>
              <c:showLegendKey val="0"/>
              <c:showVal val="0"/>
              <c:showCatName val="1"/>
              <c:showSerName val="0"/>
              <c:showPercent val="1"/>
              <c:showBubbleSize val="0"/>
            </c:dLbl>
            <c:dLbl>
              <c:idx val="3"/>
              <c:spPr/>
              <c:txPr>
                <a:bodyPr/>
                <a:lstStyle/>
                <a:p>
                  <a:pPr>
                    <a:defRPr sz="1100">
                      <a:solidFill>
                        <a:schemeClr val="bg1"/>
                      </a:solidFill>
                    </a:defRPr>
                  </a:pPr>
                  <a:endParaRPr lang="en-US"/>
                </a:p>
              </c:txPr>
              <c:showLegendKey val="0"/>
              <c:showVal val="0"/>
              <c:showCatName val="1"/>
              <c:showSerName val="0"/>
              <c:showPercent val="1"/>
              <c:showBubbleSize val="0"/>
            </c:dLbl>
            <c:dLbl>
              <c:idx val="5"/>
              <c:spPr/>
              <c:txPr>
                <a:bodyPr/>
                <a:lstStyle/>
                <a:p>
                  <a:pPr>
                    <a:defRPr sz="1100">
                      <a:solidFill>
                        <a:schemeClr val="bg1"/>
                      </a:solidFill>
                    </a:defRPr>
                  </a:pPr>
                  <a:endParaRPr lang="en-US"/>
                </a:p>
              </c:txPr>
              <c:showLegendKey val="0"/>
              <c:showVal val="0"/>
              <c:showCatName val="1"/>
              <c:showSerName val="0"/>
              <c:showPercent val="1"/>
              <c:showBubbleSize val="0"/>
            </c:dLbl>
            <c:dLbl>
              <c:idx val="6"/>
              <c:layout>
                <c:manualLayout>
                  <c:x val="-8.8328542691474235E-2"/>
                  <c:y val="9.5862177562721501E-2"/>
                </c:manualLayout>
              </c:layout>
              <c:showLegendKey val="0"/>
              <c:showVal val="0"/>
              <c:showCatName val="1"/>
              <c:showSerName val="0"/>
              <c:showPercent val="1"/>
              <c:showBubbleSize val="0"/>
            </c:dLbl>
            <c:dLbl>
              <c:idx val="7"/>
              <c:layout>
                <c:manualLayout>
                  <c:x val="-0.17023876779648614"/>
                  <c:y val="2.6024068252903081E-2"/>
                </c:manualLayout>
              </c:layout>
              <c:showLegendKey val="0"/>
              <c:showVal val="0"/>
              <c:showCatName val="1"/>
              <c:showSerName val="0"/>
              <c:showPercent val="1"/>
              <c:showBubbleSize val="0"/>
            </c:dLbl>
            <c:dLbl>
              <c:idx val="8"/>
              <c:layout>
                <c:manualLayout>
                  <c:x val="-7.8015637151428591E-2"/>
                  <c:y val="7.8606586390441834E-3"/>
                </c:manualLayout>
              </c:layout>
              <c:showLegendKey val="0"/>
              <c:showVal val="0"/>
              <c:showCatName val="1"/>
              <c:showSerName val="0"/>
              <c:showPercent val="1"/>
              <c:showBubbleSize val="0"/>
            </c:dLbl>
            <c:dLbl>
              <c:idx val="9"/>
              <c:layout>
                <c:manualLayout>
                  <c:x val="0.15569546646117363"/>
                  <c:y val="-4.4048768331783252E-3"/>
                </c:manualLayout>
              </c:layout>
              <c:showLegendKey val="0"/>
              <c:showVal val="0"/>
              <c:showCatName val="1"/>
              <c:showSerName val="0"/>
              <c:showPercent val="1"/>
              <c:showBubbleSize val="0"/>
            </c:dLbl>
            <c:txPr>
              <a:bodyPr/>
              <a:lstStyle/>
              <a:p>
                <a:pPr>
                  <a:defRPr sz="1100">
                    <a:solidFill>
                      <a:srgbClr val="0083BA"/>
                    </a:solidFill>
                  </a:defRPr>
                </a:pPr>
                <a:endParaRPr lang="en-US"/>
              </a:p>
            </c:txPr>
            <c:showLegendKey val="0"/>
            <c:showVal val="0"/>
            <c:showCatName val="1"/>
            <c:showSerName val="0"/>
            <c:showPercent val="1"/>
            <c:showBubbleSize val="0"/>
            <c:showLeaderLines val="1"/>
          </c:dLbls>
          <c:cat>
            <c:strRef>
              <c:f>(Sheet1!$D$7,Sheet1!$D$8,Sheet1!$D$10,Sheet1!$D$11,Sheet1!$D$12,Sheet1!$D$13,Sheet1!$D$14,Sheet1!$D$16,Sheet1!$D$17,Sheet1!$C$18)</c:f>
              <c:strCache>
                <c:ptCount val="10"/>
                <c:pt idx="0">
                  <c:v>North Africa</c:v>
                </c:pt>
                <c:pt idx="1">
                  <c:v>Sub Saharan Africa</c:v>
                </c:pt>
                <c:pt idx="2">
                  <c:v>Western Asia</c:v>
                </c:pt>
                <c:pt idx="3">
                  <c:v>South Asia</c:v>
                </c:pt>
                <c:pt idx="4">
                  <c:v>Caucasus and Central Asia</c:v>
                </c:pt>
                <c:pt idx="5">
                  <c:v>East Asia</c:v>
                </c:pt>
                <c:pt idx="6">
                  <c:v>South-East Asia</c:v>
                </c:pt>
                <c:pt idx="7">
                  <c:v>Latin America</c:v>
                </c:pt>
                <c:pt idx="8">
                  <c:v>Caribbean</c:v>
                </c:pt>
                <c:pt idx="9">
                  <c:v>Oceania</c:v>
                </c:pt>
              </c:strCache>
            </c:strRef>
          </c:cat>
          <c:val>
            <c:numRef>
              <c:f>(Sheet1!$M$7,Sheet1!$M$8,Sheet1!$M$10,Sheet1!$M$11,Sheet1!$M$12,Sheet1!$M$13,Sheet1!$M$14,Sheet1!$M$16,Sheet1!$M$17,Sheet1!$M$18)</c:f>
              <c:numCache>
                <c:formatCode>0.0</c:formatCode>
                <c:ptCount val="10"/>
                <c:pt idx="0">
                  <c:v>4.4688330207522871</c:v>
                </c:pt>
                <c:pt idx="1">
                  <c:v>234.37176068197456</c:v>
                </c:pt>
                <c:pt idx="2">
                  <c:v>20.714775061470348</c:v>
                </c:pt>
                <c:pt idx="3">
                  <c:v>303.98933985389363</c:v>
                </c:pt>
                <c:pt idx="4">
                  <c:v>5.7802061312232924</c:v>
                </c:pt>
                <c:pt idx="5">
                  <c:v>167.01805032778927</c:v>
                </c:pt>
                <c:pt idx="6">
                  <c:v>65.12833632507224</c:v>
                </c:pt>
                <c:pt idx="7">
                  <c:v>42.424271984668195</c:v>
                </c:pt>
                <c:pt idx="8">
                  <c:v>6.5896195858107225</c:v>
                </c:pt>
                <c:pt idx="9">
                  <c:v>1.1451678599476409</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bwMode="auto">
          <a:xfrm>
            <a:off x="1" y="0"/>
            <a:ext cx="2913013" cy="492050"/>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defRPr sz="1200"/>
            </a:lvl1pPr>
          </a:lstStyle>
          <a:p>
            <a:pPr>
              <a:defRPr/>
            </a:pPr>
            <a:endParaRPr lang="en-GB"/>
          </a:p>
        </p:txBody>
      </p:sp>
      <p:sp>
        <p:nvSpPr>
          <p:cNvPr id="366595" name="Rectangle 3"/>
          <p:cNvSpPr>
            <a:spLocks noGrp="1" noChangeArrowheads="1"/>
          </p:cNvSpPr>
          <p:nvPr>
            <p:ph type="dt" sz="quarter" idx="1"/>
          </p:nvPr>
        </p:nvSpPr>
        <p:spPr bwMode="auto">
          <a:xfrm>
            <a:off x="3808477" y="0"/>
            <a:ext cx="2913013" cy="492050"/>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a:defRPr sz="1200"/>
            </a:lvl1pPr>
          </a:lstStyle>
          <a:p>
            <a:pPr>
              <a:defRPr/>
            </a:pPr>
            <a:endParaRPr lang="en-GB"/>
          </a:p>
        </p:txBody>
      </p:sp>
      <p:sp>
        <p:nvSpPr>
          <p:cNvPr id="366596" name="Rectangle 4"/>
          <p:cNvSpPr>
            <a:spLocks noGrp="1" noChangeArrowheads="1"/>
          </p:cNvSpPr>
          <p:nvPr>
            <p:ph type="ftr" sz="quarter" idx="2"/>
          </p:nvPr>
        </p:nvSpPr>
        <p:spPr bwMode="auto">
          <a:xfrm>
            <a:off x="1" y="9359987"/>
            <a:ext cx="2913013" cy="492050"/>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defRPr sz="1200"/>
            </a:lvl1pPr>
          </a:lstStyle>
          <a:p>
            <a:pPr>
              <a:defRPr/>
            </a:pPr>
            <a:endParaRPr lang="en-GB"/>
          </a:p>
        </p:txBody>
      </p:sp>
      <p:sp>
        <p:nvSpPr>
          <p:cNvPr id="366597" name="Rectangle 5"/>
          <p:cNvSpPr>
            <a:spLocks noGrp="1" noChangeArrowheads="1"/>
          </p:cNvSpPr>
          <p:nvPr>
            <p:ph type="sldNum" sz="quarter" idx="3"/>
          </p:nvPr>
        </p:nvSpPr>
        <p:spPr bwMode="auto">
          <a:xfrm>
            <a:off x="3808477" y="9359987"/>
            <a:ext cx="2913013" cy="492050"/>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a:defRPr sz="1200"/>
            </a:lvl1pPr>
          </a:lstStyle>
          <a:p>
            <a:pPr>
              <a:defRPr/>
            </a:pPr>
            <a:fld id="{F483AC63-1E33-40FD-94DD-9A5F479A7F52}" type="slidenum">
              <a:rPr lang="en-GB"/>
              <a:pPr>
                <a:defRPr/>
              </a:pPr>
              <a:t>‹#›</a:t>
            </a:fld>
            <a:endParaRPr lang="en-GB"/>
          </a:p>
        </p:txBody>
      </p:sp>
    </p:spTree>
    <p:extLst>
      <p:ext uri="{BB962C8B-B14F-4D97-AF65-F5344CB8AC3E}">
        <p14:creationId xmlns:p14="http://schemas.microsoft.com/office/powerpoint/2010/main" val="2931179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2913013" cy="492050"/>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defRPr sz="1200"/>
            </a:lvl1pPr>
          </a:lstStyle>
          <a:p>
            <a:pPr>
              <a:defRPr/>
            </a:pPr>
            <a:endParaRPr lang="en-GB"/>
          </a:p>
        </p:txBody>
      </p:sp>
      <p:sp>
        <p:nvSpPr>
          <p:cNvPr id="18435" name="Rectangle 3"/>
          <p:cNvSpPr>
            <a:spLocks noGrp="1" noChangeArrowheads="1"/>
          </p:cNvSpPr>
          <p:nvPr>
            <p:ph type="dt" idx="1"/>
          </p:nvPr>
        </p:nvSpPr>
        <p:spPr bwMode="auto">
          <a:xfrm>
            <a:off x="3808477" y="0"/>
            <a:ext cx="2913013" cy="492050"/>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a:defRPr sz="1200"/>
            </a:lvl1pPr>
          </a:lstStyle>
          <a:p>
            <a:pPr>
              <a:defRPr/>
            </a:pPr>
            <a:endParaRPr lang="en-GB"/>
          </a:p>
        </p:txBody>
      </p:sp>
      <p:sp>
        <p:nvSpPr>
          <p:cNvPr id="17412" name="Rectangle 4"/>
          <p:cNvSpPr>
            <a:spLocks noGrp="1" noRot="1" noChangeAspect="1" noChangeArrowheads="1" noTextEdit="1"/>
          </p:cNvSpPr>
          <p:nvPr>
            <p:ph type="sldImg" idx="2"/>
          </p:nvPr>
        </p:nvSpPr>
        <p:spPr bwMode="auto">
          <a:xfrm>
            <a:off x="898525" y="739775"/>
            <a:ext cx="4926013" cy="36957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71992" y="4680782"/>
            <a:ext cx="5379080" cy="4433180"/>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8438" name="Rectangle 6"/>
          <p:cNvSpPr>
            <a:spLocks noGrp="1" noChangeArrowheads="1"/>
          </p:cNvSpPr>
          <p:nvPr>
            <p:ph type="ftr" sz="quarter" idx="4"/>
          </p:nvPr>
        </p:nvSpPr>
        <p:spPr bwMode="auto">
          <a:xfrm>
            <a:off x="1" y="9359987"/>
            <a:ext cx="2913013" cy="492050"/>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defRPr sz="1200"/>
            </a:lvl1pPr>
          </a:lstStyle>
          <a:p>
            <a:pPr>
              <a:defRPr/>
            </a:pPr>
            <a:endParaRPr lang="en-GB"/>
          </a:p>
        </p:txBody>
      </p:sp>
      <p:sp>
        <p:nvSpPr>
          <p:cNvPr id="18439" name="Rectangle 7"/>
          <p:cNvSpPr>
            <a:spLocks noGrp="1" noChangeArrowheads="1"/>
          </p:cNvSpPr>
          <p:nvPr>
            <p:ph type="sldNum" sz="quarter" idx="5"/>
          </p:nvPr>
        </p:nvSpPr>
        <p:spPr bwMode="auto">
          <a:xfrm>
            <a:off x="3808477" y="9359987"/>
            <a:ext cx="2913013" cy="492050"/>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a:defRPr sz="1200"/>
            </a:lvl1pPr>
          </a:lstStyle>
          <a:p>
            <a:pPr>
              <a:defRPr/>
            </a:pPr>
            <a:fld id="{D31CE2AB-1A96-4BF3-9B7A-B3E8FD9D49AE}" type="slidenum">
              <a:rPr lang="en-GB"/>
              <a:pPr>
                <a:defRPr/>
              </a:pPr>
              <a:t>‹#›</a:t>
            </a:fld>
            <a:endParaRPr lang="en-GB"/>
          </a:p>
        </p:txBody>
      </p:sp>
    </p:spTree>
    <p:extLst>
      <p:ext uri="{BB962C8B-B14F-4D97-AF65-F5344CB8AC3E}">
        <p14:creationId xmlns:p14="http://schemas.microsoft.com/office/powerpoint/2010/main" val="2856769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GB" i="1" dirty="0" smtClean="0"/>
              <a:t>The State of Food and Agriculture</a:t>
            </a:r>
            <a:r>
              <a:rPr lang="en-GB" dirty="0" smtClean="0"/>
              <a:t> is FAO’s premier flagship publication. It is one of the oldest global</a:t>
            </a:r>
            <a:r>
              <a:rPr lang="en-GB" baseline="0" dirty="0" smtClean="0"/>
              <a:t> </a:t>
            </a:r>
            <a:r>
              <a:rPr lang="en-GB" dirty="0" smtClean="0"/>
              <a:t>reports in the UN system, in production since 1947. </a:t>
            </a:r>
            <a:endParaRPr lang="en-US" dirty="0" smtClean="0"/>
          </a:p>
          <a:p>
            <a:r>
              <a:rPr lang="en-GB" dirty="0" smtClean="0"/>
              <a:t> </a:t>
            </a:r>
            <a:endParaRPr lang="en-US" dirty="0" smtClean="0"/>
          </a:p>
          <a:p>
            <a:r>
              <a:rPr lang="en-GB" i="1" dirty="0" smtClean="0"/>
              <a:t>The State of Food and Agriculture</a:t>
            </a:r>
            <a:r>
              <a:rPr lang="en-GB" dirty="0" smtClean="0"/>
              <a:t> carries a special report each year on a major theme in world agriculture, from the perspective of food insecurity and poverty. </a:t>
            </a:r>
            <a:endParaRPr lang="en-US" dirty="0" smtClean="0"/>
          </a:p>
          <a:p>
            <a:r>
              <a:rPr lang="en-GB" dirty="0" smtClean="0"/>
              <a:t> </a:t>
            </a:r>
            <a:endParaRPr lang="en-US" dirty="0" smtClean="0"/>
          </a:p>
          <a:p>
            <a:r>
              <a:rPr lang="en-GB" dirty="0" smtClean="0"/>
              <a:t>This year’s report focuses on how we can invest in agriculture for a better future.</a:t>
            </a:r>
            <a:endParaRPr lang="en-US" dirty="0" smtClean="0"/>
          </a:p>
          <a:p>
            <a:r>
              <a:rPr lang="en-GB" dirty="0" smtClean="0"/>
              <a:t> </a:t>
            </a:r>
            <a:endParaRPr lang="en-US" dirty="0" smtClean="0"/>
          </a:p>
          <a:p>
            <a:r>
              <a:rPr lang="en-GB" dirty="0" smtClean="0"/>
              <a:t>Parts of the 2012 report were prepared in close collaboration with the International Food Policy Research Institute (IFPRI).</a:t>
            </a:r>
            <a:endParaRPr lang="en-US" dirty="0" smtClean="0"/>
          </a:p>
          <a:p>
            <a:r>
              <a:rPr lang="en-GB" dirty="0" smtClean="0"/>
              <a:t> </a:t>
            </a:r>
            <a:endParaRPr lang="en-US" dirty="0" smtClean="0"/>
          </a:p>
          <a:p>
            <a:r>
              <a:rPr lang="en-GB" dirty="0" smtClean="0"/>
              <a:t>IFAD has provided financial support and inputs to the report. Financial support was also provided by the Government of Japan (through the project on “Support to Study Appropriate Policy Measures to Increase Investment in Agriculture and Stimulate Food Production”).</a:t>
            </a:r>
            <a:endParaRPr lang="en-US" dirty="0" smtClean="0"/>
          </a:p>
        </p:txBody>
      </p:sp>
      <p:sp>
        <p:nvSpPr>
          <p:cNvPr id="18436" name="Slide Number Placeholder 3"/>
          <p:cNvSpPr>
            <a:spLocks noGrp="1"/>
          </p:cNvSpPr>
          <p:nvPr>
            <p:ph type="sldNum" sz="quarter" idx="5"/>
          </p:nvPr>
        </p:nvSpPr>
        <p:spPr>
          <a:noFill/>
        </p:spPr>
        <p:txBody>
          <a:bodyPr/>
          <a:lstStyle/>
          <a:p>
            <a:fld id="{D81C8648-018C-401E-B5BD-D82AB0C1849D}"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DC558BE8-656E-4AC3-9CCD-840B5C08E5F1}" type="slidenum">
              <a:rPr lang="en-GB" smtClean="0"/>
              <a:pPr/>
              <a:t>21</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BF1A85D0-80C5-4519-8E88-8517CBF46B44}" type="slidenum">
              <a:rPr lang="en-GB" smtClean="0"/>
              <a:pPr/>
              <a:t>22</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dirty="0" smtClean="0"/>
              <a:t>Government investments in agriculture are smaller in magnitude than those by farmers. However, they are very important. </a:t>
            </a:r>
            <a:r>
              <a:rPr lang="en-GB" b="1" dirty="0" smtClean="0"/>
              <a:t>Public investments in public goods are complementary to private investments</a:t>
            </a:r>
            <a:r>
              <a:rPr lang="en-GB" dirty="0" smtClean="0"/>
              <a:t>. They constitute an essential component of creating an enabling environment for farm investments. </a:t>
            </a:r>
            <a:endParaRPr lang="en-US" dirty="0" smtClean="0"/>
          </a:p>
          <a:p>
            <a:r>
              <a:rPr lang="en-GB" dirty="0" smtClean="0"/>
              <a:t> </a:t>
            </a:r>
            <a:endParaRPr lang="en-US" dirty="0" smtClean="0"/>
          </a:p>
          <a:p>
            <a:r>
              <a:rPr lang="en-GB" dirty="0" smtClean="0"/>
              <a:t>Over time, governments have been spending a declining share of their budgets on agriculture. This is shown by the graph for several regions.</a:t>
            </a:r>
            <a:endParaRPr lang="en-US" dirty="0" smtClean="0"/>
          </a:p>
          <a:p>
            <a:r>
              <a:rPr lang="en-GB" dirty="0" smtClean="0"/>
              <a:t> </a:t>
            </a:r>
            <a:endParaRPr lang="en-US" dirty="0" smtClean="0"/>
          </a:p>
          <a:p>
            <a:r>
              <a:rPr lang="en-GB" dirty="0" smtClean="0"/>
              <a:t>Often, the decline has been even sharper than the decline in the share of agriculture in overall GDP. </a:t>
            </a:r>
            <a:endParaRPr lang="en-US" dirty="0" smtClean="0"/>
          </a:p>
          <a:p>
            <a:r>
              <a:rPr lang="en-GB" dirty="0" smtClean="0"/>
              <a:t> </a:t>
            </a:r>
            <a:endParaRPr lang="en-US" dirty="0" smtClean="0"/>
          </a:p>
          <a:p>
            <a:r>
              <a:rPr lang="en-GB" dirty="0" smtClean="0"/>
              <a:t>The declining share of agriculture in public expenditures is generally the result of increases in other areas with a significant development impact: education, health, social expenditures. </a:t>
            </a:r>
            <a:endParaRPr lang="en-US" dirty="0" smtClean="0"/>
          </a:p>
          <a:p>
            <a:r>
              <a:rPr lang="en-GB" dirty="0" smtClean="0"/>
              <a:t> </a:t>
            </a:r>
            <a:endParaRPr lang="en-US" dirty="0" smtClean="0"/>
          </a:p>
          <a:p>
            <a:r>
              <a:rPr lang="en-GB" dirty="0" smtClean="0"/>
              <a:t>Increasing the share of agriculture in total public expenditures may not be straightforward, as it means cutting back elsewhere. It is therefore very important to enhance the effectiveness of agricultural expenditures and focus them on areas with the largest impact.</a:t>
            </a:r>
            <a:endParaRPr lang="en-US" dirty="0" smtClean="0"/>
          </a:p>
          <a:p>
            <a:endParaRPr lang="en-US" dirty="0" smtClean="0"/>
          </a:p>
        </p:txBody>
      </p:sp>
      <p:sp>
        <p:nvSpPr>
          <p:cNvPr id="27652" name="Slide Number Placeholder 3"/>
          <p:cNvSpPr>
            <a:spLocks noGrp="1"/>
          </p:cNvSpPr>
          <p:nvPr>
            <p:ph type="sldNum" sz="quarter" idx="5"/>
          </p:nvPr>
        </p:nvSpPr>
        <p:spPr>
          <a:noFill/>
        </p:spPr>
        <p:txBody>
          <a:bodyPr/>
          <a:lstStyle/>
          <a:p>
            <a:fld id="{711A107C-EC98-46EC-A423-2009CB0A1162}" type="slidenum">
              <a:rPr lang="en-GB" smtClean="0"/>
              <a:pPr/>
              <a:t>4</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xfrm>
            <a:off x="434355" y="4568809"/>
            <a:ext cx="5854353" cy="4433179"/>
          </a:xfrm>
          <a:noFill/>
          <a:ln/>
        </p:spPr>
        <p:txBody>
          <a:bodyPr/>
          <a:lstStyle/>
          <a:p>
            <a:r>
              <a:rPr lang="en-GB" sz="1100" b="1" dirty="0" smtClean="0"/>
              <a:t>Who invests in agriculture and how much?</a:t>
            </a:r>
            <a:endParaRPr lang="en-US" sz="1100" dirty="0" smtClean="0"/>
          </a:p>
          <a:p>
            <a:r>
              <a:rPr lang="en-GB" sz="1100" dirty="0" smtClean="0"/>
              <a:t> Limited data availability is a major problem. No set of internationally comparable data allows a complete estimate of agricultural investments by different type of investor.</a:t>
            </a:r>
            <a:endParaRPr lang="en-US" sz="1100" dirty="0" smtClean="0"/>
          </a:p>
          <a:p>
            <a:r>
              <a:rPr lang="en-GB" sz="1100" dirty="0" smtClean="0"/>
              <a:t> We have looked at different datasets that shed some light on different dimensions of investment in agriculture:</a:t>
            </a:r>
            <a:endParaRPr lang="en-US" sz="1100" dirty="0" smtClean="0"/>
          </a:p>
          <a:p>
            <a:pPr>
              <a:spcBef>
                <a:spcPts val="298"/>
              </a:spcBef>
              <a:buFontTx/>
              <a:buChar char="•"/>
            </a:pPr>
            <a:r>
              <a:rPr lang="en-GB" sz="1100" b="1" dirty="0" smtClean="0"/>
              <a:t>Agricultural capital stock</a:t>
            </a:r>
            <a:r>
              <a:rPr lang="en-GB" sz="1100" dirty="0" smtClean="0"/>
              <a:t>. (FAO Statistics Division) The value of on-farm capital: machinery and equipment, livestock, buildings, permanent crops, improved land. The change in capital stock represents (net) investments by farmers. (We have assumed a depreciation rate of 5% to arrive at gross investment).</a:t>
            </a:r>
            <a:endParaRPr lang="en-US" sz="1100" dirty="0" smtClean="0"/>
          </a:p>
          <a:p>
            <a:pPr>
              <a:spcBef>
                <a:spcPts val="298"/>
              </a:spcBef>
              <a:buFontTx/>
              <a:buChar char="•"/>
            </a:pPr>
            <a:r>
              <a:rPr lang="en-GB" sz="1100" b="1" dirty="0" smtClean="0"/>
              <a:t>Government expenditures on agriculture</a:t>
            </a:r>
            <a:r>
              <a:rPr lang="en-GB" sz="1100" dirty="0" smtClean="0"/>
              <a:t>. (IFPRI). Only part of this represents investment (we have assumed 50% based on a survey of public expenditure reviews).</a:t>
            </a:r>
            <a:endParaRPr lang="en-US" sz="1100" dirty="0" smtClean="0"/>
          </a:p>
          <a:p>
            <a:pPr>
              <a:spcBef>
                <a:spcPts val="298"/>
              </a:spcBef>
              <a:buFontTx/>
              <a:buChar char="•"/>
            </a:pPr>
            <a:r>
              <a:rPr lang="en-GB" sz="1100" b="1" dirty="0" smtClean="0"/>
              <a:t>Public spending on agricultural R&amp;D</a:t>
            </a:r>
            <a:r>
              <a:rPr lang="en-GB" sz="1100" dirty="0" smtClean="0"/>
              <a:t> (Agricultural Science and Technology Indicators – source: IFPRI).</a:t>
            </a:r>
            <a:endParaRPr lang="en-US" sz="1100" dirty="0" smtClean="0"/>
          </a:p>
          <a:p>
            <a:pPr>
              <a:spcBef>
                <a:spcPts val="298"/>
              </a:spcBef>
              <a:buFontTx/>
              <a:buChar char="•"/>
            </a:pPr>
            <a:r>
              <a:rPr lang="en-GB" sz="1100" b="1" dirty="0" smtClean="0"/>
              <a:t>Official development assistance</a:t>
            </a:r>
            <a:r>
              <a:rPr lang="en-GB" sz="1100" dirty="0" smtClean="0"/>
              <a:t> (OECD)</a:t>
            </a:r>
            <a:endParaRPr lang="en-US" sz="1100" dirty="0" smtClean="0"/>
          </a:p>
          <a:p>
            <a:pPr>
              <a:spcBef>
                <a:spcPts val="298"/>
              </a:spcBef>
              <a:buFontTx/>
              <a:buChar char="•"/>
            </a:pPr>
            <a:r>
              <a:rPr lang="en-GB" sz="1100" b="1" dirty="0" smtClean="0"/>
              <a:t>Foreign direct investment</a:t>
            </a:r>
            <a:r>
              <a:rPr lang="en-GB" sz="1100" dirty="0" smtClean="0"/>
              <a:t> (UNCTAD)</a:t>
            </a:r>
            <a:endParaRPr lang="en-US" sz="1100" dirty="0" smtClean="0"/>
          </a:p>
          <a:p>
            <a:r>
              <a:rPr lang="en-GB" sz="1100" dirty="0" smtClean="0"/>
              <a:t> We compare these different investments for a subset of countries. This does not provide an exact estimate of the size of these different flows, but gives an indication of the relative order of magnitude of the different investment sources.</a:t>
            </a:r>
            <a:endParaRPr lang="en-US" sz="1100" dirty="0" smtClean="0"/>
          </a:p>
          <a:p>
            <a:r>
              <a:rPr lang="en-GB" sz="1100" dirty="0" smtClean="0"/>
              <a:t>Farmers are by far the largest investors in agriculture (column 1). Their investment is more than four times that of public investment (columns 2 and 3). This is probably a conservative estimate, as several types of investments by farmers may not be included. </a:t>
            </a:r>
            <a:endParaRPr lang="en-US" sz="1100" dirty="0" smtClean="0"/>
          </a:p>
          <a:p>
            <a:r>
              <a:rPr lang="en-GB" sz="1100" dirty="0" smtClean="0"/>
              <a:t> In spite of much attention to ODA and FDI (last two columns), these sources of investments are dwarfed by farmers’ investment. </a:t>
            </a:r>
            <a:endParaRPr lang="en-US" sz="1100" dirty="0" smtClean="0"/>
          </a:p>
          <a:p>
            <a:r>
              <a:rPr lang="en-GB" sz="1100" dirty="0" smtClean="0"/>
              <a:t> The implication of this is clear:</a:t>
            </a:r>
          </a:p>
          <a:p>
            <a:r>
              <a:rPr lang="en-GB" sz="1100" b="1" dirty="0" smtClean="0"/>
              <a:t>Farmers must be central to any strategy for increasing investment in agriculture.</a:t>
            </a:r>
            <a:endParaRPr lang="en-US" sz="1100" dirty="0" smtClean="0"/>
          </a:p>
          <a:p>
            <a:endParaRPr lang="en-US" dirty="0" smtClean="0"/>
          </a:p>
        </p:txBody>
      </p:sp>
      <p:sp>
        <p:nvSpPr>
          <p:cNvPr id="20484" name="Slide Number Placeholder 3"/>
          <p:cNvSpPr>
            <a:spLocks noGrp="1"/>
          </p:cNvSpPr>
          <p:nvPr>
            <p:ph type="sldNum" sz="quarter" idx="5"/>
          </p:nvPr>
        </p:nvSpPr>
        <p:spPr>
          <a:noFill/>
        </p:spPr>
        <p:txBody>
          <a:bodyPr/>
          <a:lstStyle/>
          <a:p>
            <a:fld id="{E2D2AF74-1964-4607-9711-0AF7E7E66585}" type="slidenum">
              <a:rPr lang="en-GB" smtClean="0"/>
              <a:pPr/>
              <a:t>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a:spcBef>
                <a:spcPts val="298"/>
              </a:spcBef>
            </a:pPr>
            <a:r>
              <a:rPr lang="en-GB" dirty="0" smtClean="0"/>
              <a:t>Investments by farmers are crucial to raising their labour productivity and farm incomes. </a:t>
            </a:r>
            <a:endParaRPr lang="en-US" dirty="0" smtClean="0"/>
          </a:p>
          <a:p>
            <a:pPr>
              <a:spcBef>
                <a:spcPts val="298"/>
              </a:spcBef>
            </a:pPr>
            <a:r>
              <a:rPr lang="en-GB" dirty="0" smtClean="0"/>
              <a:t> </a:t>
            </a:r>
            <a:endParaRPr lang="en-US" dirty="0" smtClean="0"/>
          </a:p>
          <a:p>
            <a:pPr>
              <a:spcBef>
                <a:spcPts val="298"/>
              </a:spcBef>
            </a:pPr>
            <a:r>
              <a:rPr lang="en-GB" dirty="0" smtClean="0"/>
              <a:t>The figure shows a strong relation between two important indicators: </a:t>
            </a:r>
            <a:br>
              <a:rPr lang="en-GB" dirty="0" smtClean="0"/>
            </a:br>
            <a:endParaRPr lang="en-US" dirty="0" smtClean="0"/>
          </a:p>
          <a:p>
            <a:pPr>
              <a:spcBef>
                <a:spcPts val="298"/>
              </a:spcBef>
              <a:buFontTx/>
              <a:buChar char="•"/>
            </a:pPr>
            <a:r>
              <a:rPr lang="en-GB" b="1" dirty="0" smtClean="0"/>
              <a:t>Agricultural capital stock per person employed in agriculture</a:t>
            </a:r>
            <a:r>
              <a:rPr lang="en-GB" dirty="0" smtClean="0"/>
              <a:t> (the first axis) – the capital-labour ratio in agriculture</a:t>
            </a:r>
            <a:endParaRPr lang="en-US" dirty="0" smtClean="0"/>
          </a:p>
          <a:p>
            <a:pPr>
              <a:spcBef>
                <a:spcPts val="298"/>
              </a:spcBef>
              <a:buFontTx/>
              <a:buChar char="•"/>
            </a:pPr>
            <a:r>
              <a:rPr lang="en-GB" b="1" dirty="0" smtClean="0"/>
              <a:t>Agricultural GDP per worker</a:t>
            </a:r>
            <a:r>
              <a:rPr lang="en-GB" dirty="0" smtClean="0"/>
              <a:t> (the second axis)</a:t>
            </a:r>
            <a:endParaRPr lang="en-US" dirty="0" smtClean="0"/>
          </a:p>
          <a:p>
            <a:pPr>
              <a:spcBef>
                <a:spcPts val="298"/>
              </a:spcBef>
            </a:pPr>
            <a:r>
              <a:rPr lang="en-GB" dirty="0" smtClean="0"/>
              <a:t> </a:t>
            </a:r>
            <a:endParaRPr lang="en-US" dirty="0" smtClean="0"/>
          </a:p>
          <a:p>
            <a:pPr>
              <a:spcBef>
                <a:spcPts val="298"/>
              </a:spcBef>
            </a:pPr>
            <a:r>
              <a:rPr lang="en-GB" dirty="0" smtClean="0"/>
              <a:t>The figure cannot establish the direction of causality. But the two are clearly highly correlated and rise markedly with overall per capita income levels. </a:t>
            </a:r>
            <a:endParaRPr lang="en-US" dirty="0" smtClean="0"/>
          </a:p>
          <a:p>
            <a:pPr>
              <a:spcBef>
                <a:spcPts val="298"/>
              </a:spcBef>
            </a:pPr>
            <a:r>
              <a:rPr lang="en-GB" dirty="0" smtClean="0"/>
              <a:t> </a:t>
            </a:r>
            <a:endParaRPr lang="en-US" dirty="0" smtClean="0"/>
          </a:p>
          <a:p>
            <a:pPr>
              <a:spcBef>
                <a:spcPts val="298"/>
              </a:spcBef>
            </a:pPr>
            <a:r>
              <a:rPr lang="en-GB" dirty="0" smtClean="0"/>
              <a:t>Broadly speaking, low-income countries have low levels of agricultural capital per worker and correspondingly low levels of agricultural output per worker. </a:t>
            </a:r>
            <a:endParaRPr lang="en-US" dirty="0" smtClean="0"/>
          </a:p>
          <a:p>
            <a:pPr>
              <a:spcBef>
                <a:spcPts val="298"/>
              </a:spcBef>
            </a:pPr>
            <a:r>
              <a:rPr lang="en-GB" dirty="0" smtClean="0"/>
              <a:t> </a:t>
            </a:r>
            <a:endParaRPr lang="en-US" dirty="0" smtClean="0"/>
          </a:p>
          <a:p>
            <a:pPr>
              <a:spcBef>
                <a:spcPts val="298"/>
              </a:spcBef>
            </a:pPr>
            <a:r>
              <a:rPr lang="en-GB" dirty="0" smtClean="0"/>
              <a:t>For countries with low levels of productivity, increasing agricultural productivity involves increasing capital-labour ratios by investing in agriculture. </a:t>
            </a:r>
            <a:endParaRPr lang="en-US" dirty="0" smtClean="0"/>
          </a:p>
          <a:p>
            <a:pPr>
              <a:spcBef>
                <a:spcPts val="298"/>
              </a:spcBef>
            </a:pPr>
            <a:r>
              <a:rPr lang="en-GB" dirty="0" smtClean="0"/>
              <a:t> </a:t>
            </a:r>
            <a:endParaRPr lang="en-US" dirty="0" smtClean="0"/>
          </a:p>
          <a:p>
            <a:pPr>
              <a:spcBef>
                <a:spcPts val="298"/>
              </a:spcBef>
            </a:pPr>
            <a:r>
              <a:rPr lang="en-GB" dirty="0" smtClean="0"/>
              <a:t>What we would expect to see is countries moving gradually from the bottom left towards the top right of the graphic. </a:t>
            </a:r>
            <a:endParaRPr lang="en-US" dirty="0" smtClean="0"/>
          </a:p>
        </p:txBody>
      </p:sp>
      <p:sp>
        <p:nvSpPr>
          <p:cNvPr id="21508" name="Slide Number Placeholder 3"/>
          <p:cNvSpPr>
            <a:spLocks noGrp="1"/>
          </p:cNvSpPr>
          <p:nvPr>
            <p:ph type="sldNum" sz="quarter" idx="5"/>
          </p:nvPr>
        </p:nvSpPr>
        <p:spPr>
          <a:noFill/>
        </p:spPr>
        <p:txBody>
          <a:bodyPr/>
          <a:lstStyle/>
          <a:p>
            <a:fld id="{5A6F26A8-D310-4E42-979E-FF472BD8EDBC}" type="slidenum">
              <a:rPr lang="en-GB" smtClean="0"/>
              <a:pPr/>
              <a:t>10</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spcAft>
                <a:spcPts val="0"/>
              </a:spcAft>
              <a:defRPr/>
            </a:pPr>
            <a:r>
              <a:rPr lang="en-GB" dirty="0" smtClean="0">
                <a:latin typeface="Arial" pitchFamily="34" charset="0"/>
                <a:ea typeface="Times New Roman"/>
                <a:cs typeface="Arial" pitchFamily="34" charset="0"/>
              </a:rPr>
              <a:t>There is a close link between </a:t>
            </a:r>
            <a:r>
              <a:rPr lang="en-GB" b="1" dirty="0" smtClean="0">
                <a:latin typeface="Arial" pitchFamily="34" charset="0"/>
                <a:ea typeface="Times New Roman"/>
                <a:cs typeface="Arial" pitchFamily="34" charset="0"/>
              </a:rPr>
              <a:t>agricultural investments</a:t>
            </a:r>
            <a:r>
              <a:rPr lang="en-GB" dirty="0" smtClean="0">
                <a:latin typeface="Arial" pitchFamily="34" charset="0"/>
                <a:ea typeface="Times New Roman"/>
                <a:cs typeface="Arial" pitchFamily="34" charset="0"/>
              </a:rPr>
              <a:t> and </a:t>
            </a:r>
            <a:r>
              <a:rPr lang="en-GB" b="1" dirty="0" smtClean="0">
                <a:latin typeface="Arial" pitchFamily="34" charset="0"/>
                <a:ea typeface="Times New Roman"/>
                <a:cs typeface="Arial" pitchFamily="34" charset="0"/>
              </a:rPr>
              <a:t>progress in hunger reduction</a:t>
            </a:r>
            <a:r>
              <a:rPr lang="en-GB" dirty="0" smtClean="0">
                <a:latin typeface="Arial" pitchFamily="34" charset="0"/>
                <a:ea typeface="Times New Roman"/>
                <a:cs typeface="Arial" pitchFamily="34" charset="0"/>
              </a:rPr>
              <a:t>.</a:t>
            </a:r>
            <a:endParaRPr lang="en-US" dirty="0" smtClean="0">
              <a:latin typeface="Arial" pitchFamily="34" charset="0"/>
              <a:ea typeface="Times New Roman"/>
              <a:cs typeface="Arial" pitchFamily="34" charset="0"/>
            </a:endParaRPr>
          </a:p>
          <a:p>
            <a:pPr>
              <a:spcAft>
                <a:spcPts val="0"/>
              </a:spcAft>
              <a:defRPr/>
            </a:pPr>
            <a:r>
              <a:rPr lang="en-GB" dirty="0" smtClean="0">
                <a:latin typeface="Arial" pitchFamily="34" charset="0"/>
                <a:ea typeface="Times New Roman"/>
                <a:cs typeface="Arial" pitchFamily="34" charset="0"/>
              </a:rPr>
              <a:t> </a:t>
            </a:r>
            <a:endParaRPr lang="en-US" dirty="0" smtClean="0">
              <a:latin typeface="Arial" pitchFamily="34" charset="0"/>
              <a:ea typeface="Times New Roman"/>
              <a:cs typeface="Arial" pitchFamily="34" charset="0"/>
            </a:endParaRPr>
          </a:p>
          <a:p>
            <a:pPr>
              <a:spcAft>
                <a:spcPts val="0"/>
              </a:spcAft>
              <a:defRPr/>
            </a:pPr>
            <a:r>
              <a:rPr lang="en-GB" dirty="0" smtClean="0">
                <a:latin typeface="Arial" pitchFamily="34" charset="0"/>
                <a:ea typeface="Times New Roman"/>
                <a:cs typeface="Arial" pitchFamily="34" charset="0"/>
              </a:rPr>
              <a:t>The graphic shows average changes in farm capital per labourer since 1990. </a:t>
            </a:r>
            <a:br>
              <a:rPr lang="en-GB" dirty="0" smtClean="0">
                <a:latin typeface="Arial" pitchFamily="34" charset="0"/>
                <a:ea typeface="Times New Roman"/>
                <a:cs typeface="Arial" pitchFamily="34" charset="0"/>
              </a:rPr>
            </a:br>
            <a:r>
              <a:rPr lang="en-GB" dirty="0" smtClean="0">
                <a:latin typeface="Arial" pitchFamily="34" charset="0"/>
                <a:ea typeface="Times New Roman"/>
                <a:cs typeface="Arial" pitchFamily="34" charset="0"/>
              </a:rPr>
              <a:t>The change is shown for three groups of countries, according to their progress towards the </a:t>
            </a:r>
            <a:r>
              <a:rPr lang="en-GB" dirty="0" err="1" smtClean="0">
                <a:latin typeface="Arial" pitchFamily="34" charset="0"/>
                <a:ea typeface="Times New Roman"/>
                <a:cs typeface="Arial" pitchFamily="34" charset="0"/>
              </a:rPr>
              <a:t>MDG</a:t>
            </a:r>
            <a:r>
              <a:rPr lang="en-GB" dirty="0" smtClean="0">
                <a:latin typeface="Arial" pitchFamily="34" charset="0"/>
                <a:ea typeface="Times New Roman"/>
                <a:cs typeface="Arial" pitchFamily="34" charset="0"/>
              </a:rPr>
              <a:t> 1c, which is to halve the proportion of people suffering from hunger between 1990 and 2015:</a:t>
            </a:r>
            <a:endParaRPr lang="en-US" dirty="0" smtClean="0">
              <a:latin typeface="Arial" pitchFamily="34" charset="0"/>
              <a:ea typeface="Times New Roman"/>
              <a:cs typeface="Arial" pitchFamily="34" charset="0"/>
            </a:endParaRPr>
          </a:p>
          <a:p>
            <a:pPr>
              <a:spcAft>
                <a:spcPts val="0"/>
              </a:spcAft>
              <a:defRPr/>
            </a:pPr>
            <a:r>
              <a:rPr lang="en-GB" dirty="0" smtClean="0">
                <a:latin typeface="Arial" pitchFamily="34" charset="0"/>
                <a:ea typeface="Times New Roman"/>
                <a:cs typeface="Arial" pitchFamily="34" charset="0"/>
              </a:rPr>
              <a:t> </a:t>
            </a:r>
            <a:endParaRPr lang="en-US" dirty="0" smtClean="0">
              <a:latin typeface="Arial" pitchFamily="34" charset="0"/>
              <a:ea typeface="Times New Roman"/>
              <a:cs typeface="Arial" pitchFamily="34" charset="0"/>
            </a:endParaRPr>
          </a:p>
          <a:p>
            <a:pPr marL="340328" indent="-340328">
              <a:spcAft>
                <a:spcPts val="0"/>
              </a:spcAft>
              <a:buFont typeface="Arial" pitchFamily="34" charset="0"/>
              <a:buChar char="•"/>
              <a:defRPr/>
            </a:pPr>
            <a:r>
              <a:rPr lang="en-GB" dirty="0" smtClean="0">
                <a:latin typeface="Arial" pitchFamily="34" charset="0"/>
                <a:ea typeface="Times New Roman"/>
                <a:cs typeface="Arial" pitchFamily="34" charset="0"/>
              </a:rPr>
              <a:t>Those that are on track to meet the target – in green</a:t>
            </a:r>
            <a:endParaRPr lang="en-US" dirty="0" smtClean="0">
              <a:latin typeface="Arial" pitchFamily="34" charset="0"/>
              <a:ea typeface="Times New Roman"/>
              <a:cs typeface="Arial" pitchFamily="34" charset="0"/>
            </a:endParaRPr>
          </a:p>
          <a:p>
            <a:pPr marL="340328" indent="-340328">
              <a:spcAft>
                <a:spcPts val="0"/>
              </a:spcAft>
              <a:buFont typeface="Arial" pitchFamily="34" charset="0"/>
              <a:buChar char="•"/>
              <a:defRPr/>
            </a:pPr>
            <a:r>
              <a:rPr lang="en-GB" dirty="0" smtClean="0">
                <a:latin typeface="Arial" pitchFamily="34" charset="0"/>
                <a:ea typeface="Times New Roman"/>
                <a:cs typeface="Arial" pitchFamily="34" charset="0"/>
              </a:rPr>
              <a:t>Those that have made insufficient progress – in yellow</a:t>
            </a:r>
            <a:endParaRPr lang="en-US" dirty="0" smtClean="0">
              <a:latin typeface="Arial" pitchFamily="34" charset="0"/>
              <a:ea typeface="Times New Roman"/>
              <a:cs typeface="Arial" pitchFamily="34" charset="0"/>
            </a:endParaRPr>
          </a:p>
          <a:p>
            <a:pPr marL="340328" indent="-340328">
              <a:spcAft>
                <a:spcPts val="0"/>
              </a:spcAft>
              <a:buFont typeface="Arial" pitchFamily="34" charset="0"/>
              <a:buChar char="•"/>
              <a:defRPr/>
            </a:pPr>
            <a:r>
              <a:rPr lang="en-GB" dirty="0" smtClean="0">
                <a:latin typeface="Arial" pitchFamily="34" charset="0"/>
                <a:ea typeface="Times New Roman"/>
                <a:cs typeface="Arial" pitchFamily="34" charset="0"/>
              </a:rPr>
              <a:t>Those that have made no progress or regressed – in brown</a:t>
            </a:r>
            <a:endParaRPr lang="en-US" dirty="0" smtClean="0">
              <a:latin typeface="Arial" pitchFamily="34" charset="0"/>
              <a:ea typeface="Times New Roman"/>
              <a:cs typeface="Arial" pitchFamily="34" charset="0"/>
            </a:endParaRPr>
          </a:p>
          <a:p>
            <a:pPr>
              <a:spcAft>
                <a:spcPts val="0"/>
              </a:spcAft>
              <a:defRPr/>
            </a:pPr>
            <a:r>
              <a:rPr lang="en-GB" dirty="0" smtClean="0">
                <a:latin typeface="Arial" pitchFamily="34" charset="0"/>
                <a:ea typeface="Times New Roman"/>
                <a:cs typeface="Arial" pitchFamily="34" charset="0"/>
              </a:rPr>
              <a:t>(The classification is based on </a:t>
            </a:r>
            <a:r>
              <a:rPr lang="en-GB" i="1" dirty="0" smtClean="0">
                <a:latin typeface="Arial" pitchFamily="34" charset="0"/>
                <a:ea typeface="Times New Roman"/>
                <a:cs typeface="Arial" pitchFamily="34" charset="0"/>
              </a:rPr>
              <a:t>The State of Food Insecurity in the World 2012.</a:t>
            </a:r>
            <a:r>
              <a:rPr lang="en-GB" dirty="0" smtClean="0">
                <a:latin typeface="Arial" pitchFamily="34" charset="0"/>
                <a:ea typeface="Times New Roman"/>
                <a:cs typeface="Arial" pitchFamily="34" charset="0"/>
              </a:rPr>
              <a:t>)</a:t>
            </a:r>
            <a:endParaRPr lang="en-US" dirty="0" smtClean="0">
              <a:latin typeface="Arial" pitchFamily="34" charset="0"/>
              <a:ea typeface="Times New Roman"/>
              <a:cs typeface="Arial" pitchFamily="34" charset="0"/>
            </a:endParaRPr>
          </a:p>
          <a:p>
            <a:pPr>
              <a:spcAft>
                <a:spcPts val="0"/>
              </a:spcAft>
              <a:defRPr/>
            </a:pPr>
            <a:r>
              <a:rPr lang="en-GB" dirty="0" smtClean="0">
                <a:latin typeface="Arial" pitchFamily="34" charset="0"/>
                <a:ea typeface="Times New Roman"/>
                <a:cs typeface="Arial" pitchFamily="34" charset="0"/>
              </a:rPr>
              <a:t> </a:t>
            </a:r>
            <a:endParaRPr lang="en-US" dirty="0" smtClean="0">
              <a:latin typeface="Arial" pitchFamily="34" charset="0"/>
              <a:ea typeface="Times New Roman"/>
              <a:cs typeface="Arial" pitchFamily="34" charset="0"/>
            </a:endParaRPr>
          </a:p>
          <a:p>
            <a:pPr marL="340328" indent="-340328">
              <a:spcAft>
                <a:spcPts val="0"/>
              </a:spcAft>
              <a:buFont typeface="Arial" pitchFamily="34" charset="0"/>
              <a:buChar char="•"/>
              <a:defRPr/>
            </a:pPr>
            <a:r>
              <a:rPr lang="en-GB" dirty="0" smtClean="0">
                <a:latin typeface="Arial" pitchFamily="34" charset="0"/>
                <a:ea typeface="Times New Roman"/>
                <a:cs typeface="Arial" pitchFamily="34" charset="0"/>
              </a:rPr>
              <a:t>Countries on target have increased their capital-labour ratios.</a:t>
            </a:r>
            <a:endParaRPr lang="en-US" dirty="0" smtClean="0">
              <a:latin typeface="Arial" pitchFamily="34" charset="0"/>
              <a:ea typeface="Times New Roman"/>
              <a:cs typeface="Arial" pitchFamily="34" charset="0"/>
            </a:endParaRPr>
          </a:p>
          <a:p>
            <a:pPr marL="340328" indent="-340328">
              <a:spcAft>
                <a:spcPts val="0"/>
              </a:spcAft>
              <a:buFont typeface="Arial" pitchFamily="34" charset="0"/>
              <a:buChar char="•"/>
              <a:defRPr/>
            </a:pPr>
            <a:r>
              <a:rPr lang="en-GB" dirty="0" smtClean="0">
                <a:latin typeface="Arial" pitchFamily="34" charset="0"/>
                <a:ea typeface="Times New Roman"/>
                <a:cs typeface="Arial" pitchFamily="34" charset="0"/>
              </a:rPr>
              <a:t>Countries making insufficient progress have experienced a slight decline.</a:t>
            </a:r>
            <a:endParaRPr lang="en-US" dirty="0" smtClean="0">
              <a:latin typeface="Arial" pitchFamily="34" charset="0"/>
              <a:ea typeface="Times New Roman"/>
              <a:cs typeface="Arial" pitchFamily="34" charset="0"/>
            </a:endParaRPr>
          </a:p>
          <a:p>
            <a:pPr marL="340328" indent="-340328">
              <a:spcAft>
                <a:spcPts val="0"/>
              </a:spcAft>
              <a:buFont typeface="Arial" pitchFamily="34" charset="0"/>
              <a:buChar char="•"/>
              <a:defRPr/>
            </a:pPr>
            <a:r>
              <a:rPr lang="en-GB" dirty="0" smtClean="0">
                <a:latin typeface="Arial" pitchFamily="34" charset="0"/>
                <a:ea typeface="Times New Roman"/>
                <a:cs typeface="Arial" pitchFamily="34" charset="0"/>
              </a:rPr>
              <a:t>Countries making no progress have experienced a significant decline.</a:t>
            </a:r>
            <a:endParaRPr lang="en-US" dirty="0" smtClean="0">
              <a:latin typeface="Arial" pitchFamily="34" charset="0"/>
              <a:ea typeface="Times New Roman"/>
              <a:cs typeface="Arial" pitchFamily="34" charset="0"/>
            </a:endParaRPr>
          </a:p>
          <a:p>
            <a:pPr>
              <a:spcAft>
                <a:spcPts val="0"/>
              </a:spcAft>
              <a:defRPr/>
            </a:pPr>
            <a:r>
              <a:rPr lang="en-GB" dirty="0" smtClean="0">
                <a:latin typeface="Arial" pitchFamily="34" charset="0"/>
                <a:ea typeface="Times New Roman"/>
                <a:cs typeface="Arial" pitchFamily="34" charset="0"/>
              </a:rPr>
              <a:t> </a:t>
            </a:r>
            <a:endParaRPr lang="en-US" dirty="0" smtClean="0">
              <a:latin typeface="Arial" pitchFamily="34" charset="0"/>
              <a:ea typeface="Times New Roman"/>
              <a:cs typeface="Arial" pitchFamily="34" charset="0"/>
            </a:endParaRPr>
          </a:p>
          <a:p>
            <a:pPr>
              <a:spcAft>
                <a:spcPts val="0"/>
              </a:spcAft>
              <a:defRPr/>
            </a:pPr>
            <a:r>
              <a:rPr lang="en-GB" dirty="0" smtClean="0">
                <a:latin typeface="Arial" pitchFamily="34" charset="0"/>
                <a:ea typeface="Times New Roman"/>
                <a:cs typeface="Arial" pitchFamily="34" charset="0"/>
              </a:rPr>
              <a:t>More investment in agriculture is needed to feed a growing world population and eradicate hunger. </a:t>
            </a:r>
            <a:endParaRPr lang="en-US" dirty="0" smtClean="0">
              <a:latin typeface="Arial" pitchFamily="34" charset="0"/>
              <a:cs typeface="Arial" pitchFamily="34" charset="0"/>
            </a:endParaRPr>
          </a:p>
          <a:p>
            <a:pPr>
              <a:defRPr/>
            </a:pPr>
            <a:endParaRPr lang="en-US" dirty="0"/>
          </a:p>
        </p:txBody>
      </p:sp>
      <p:sp>
        <p:nvSpPr>
          <p:cNvPr id="19460" name="Slide Number Placeholder 3"/>
          <p:cNvSpPr>
            <a:spLocks noGrp="1"/>
          </p:cNvSpPr>
          <p:nvPr>
            <p:ph type="sldNum" sz="quarter" idx="5"/>
          </p:nvPr>
        </p:nvSpPr>
        <p:spPr>
          <a:noFill/>
        </p:spPr>
        <p:txBody>
          <a:bodyPr/>
          <a:lstStyle/>
          <a:p>
            <a:fld id="{ED138CEF-08B1-4B57-8873-C39CCF5A9911}" type="slidenum">
              <a:rPr lang="en-GB" smtClean="0"/>
              <a:pPr/>
              <a:t>11</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GB" dirty="0" smtClean="0"/>
              <a:t>The graph provides a regional perspective. It shows the average annual increase in capital stock per labourer for different regions since 1980.</a:t>
            </a:r>
            <a:endParaRPr lang="en-US" dirty="0" smtClean="0"/>
          </a:p>
          <a:p>
            <a:pPr>
              <a:defRPr/>
            </a:pPr>
            <a:r>
              <a:rPr lang="en-GB" dirty="0" smtClean="0"/>
              <a:t> </a:t>
            </a:r>
            <a:endParaRPr lang="en-US" dirty="0" smtClean="0"/>
          </a:p>
          <a:p>
            <a:pPr>
              <a:defRPr/>
            </a:pPr>
            <a:r>
              <a:rPr lang="en-GB" dirty="0" smtClean="0"/>
              <a:t>In sub-Saharan Africa, the capital-labour ratio has been declining. This is not because there has been no investment in agriculture. Actually, agricultural capital grew at an average annual rate of 1.5 percent. But the number of people employed in agriculture increased even more. </a:t>
            </a:r>
            <a:endParaRPr lang="en-US" dirty="0" smtClean="0"/>
          </a:p>
          <a:p>
            <a:pPr>
              <a:defRPr/>
            </a:pPr>
            <a:r>
              <a:rPr lang="en-GB" dirty="0" smtClean="0"/>
              <a:t> </a:t>
            </a:r>
            <a:endParaRPr lang="en-US" dirty="0" smtClean="0"/>
          </a:p>
          <a:p>
            <a:pPr>
              <a:defRPr/>
            </a:pPr>
            <a:r>
              <a:rPr lang="en-GB" dirty="0" smtClean="0"/>
              <a:t>A similar picture emerges also in South Asia. These regions have a high incidence of hunger. Boosting agricultural productivity is crucial for accelerating hunger reduction.</a:t>
            </a:r>
            <a:endParaRPr lang="en-US" dirty="0" smtClean="0"/>
          </a:p>
          <a:p>
            <a:pPr>
              <a:defRPr/>
            </a:pPr>
            <a:r>
              <a:rPr lang="en-GB" dirty="0" smtClean="0"/>
              <a:t> </a:t>
            </a:r>
            <a:endParaRPr lang="en-US" dirty="0" smtClean="0"/>
          </a:p>
          <a:p>
            <a:pPr>
              <a:defRPr/>
            </a:pPr>
            <a:r>
              <a:rPr lang="en-GB" dirty="0" smtClean="0"/>
              <a:t>This only shows regional averages. Within regions, there are countries that have increased their capital-labour ratios in agriculture and countries that have not. </a:t>
            </a:r>
            <a:endParaRPr lang="en-US" dirty="0" smtClean="0"/>
          </a:p>
          <a:p>
            <a:pPr>
              <a:defRPr/>
            </a:pPr>
            <a:r>
              <a:rPr lang="en-GB" dirty="0" smtClean="0"/>
              <a:t> </a:t>
            </a:r>
            <a:endParaRPr lang="en-US" dirty="0" smtClean="0"/>
          </a:p>
          <a:p>
            <a:pPr>
              <a:defRPr/>
            </a:pPr>
            <a:r>
              <a:rPr lang="en-GB" dirty="0" smtClean="0"/>
              <a:t>Other analysis (not shown here) indicates that countries with low initial levels of capital stock per labourer have tended to see these decline further. </a:t>
            </a:r>
            <a:endParaRPr lang="en-US" dirty="0" smtClean="0"/>
          </a:p>
          <a:p>
            <a:pPr>
              <a:defRPr/>
            </a:pPr>
            <a:r>
              <a:rPr lang="en-GB" dirty="0" smtClean="0"/>
              <a:t> </a:t>
            </a:r>
            <a:endParaRPr lang="en-US" dirty="0" smtClean="0"/>
          </a:p>
          <a:p>
            <a:pPr>
              <a:defRPr/>
            </a:pPr>
            <a:r>
              <a:rPr lang="en-GB" dirty="0" smtClean="0"/>
              <a:t>In too many countries worldwide farmers have not invested enough to increase their labour productivity. </a:t>
            </a:r>
            <a:endParaRPr lang="en-US" dirty="0" smtClean="0"/>
          </a:p>
        </p:txBody>
      </p:sp>
      <p:sp>
        <p:nvSpPr>
          <p:cNvPr id="22532" name="Slide Number Placeholder 3"/>
          <p:cNvSpPr>
            <a:spLocks noGrp="1"/>
          </p:cNvSpPr>
          <p:nvPr>
            <p:ph type="sldNum" sz="quarter" idx="5"/>
          </p:nvPr>
        </p:nvSpPr>
        <p:spPr>
          <a:noFill/>
        </p:spPr>
        <p:txBody>
          <a:bodyPr/>
          <a:lstStyle/>
          <a:p>
            <a:fld id="{759D6C29-F3FA-4A7C-B06B-2D08E565B031}" type="slidenum">
              <a:rPr lang="en-GB" smtClean="0"/>
              <a:pPr/>
              <a:t>13</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GB" dirty="0" smtClean="0"/>
              <a:t>Farmers will not invest adequately, unless governments help ensure a favourable climate for agricultural investments.</a:t>
            </a:r>
            <a:endParaRPr lang="en-US" dirty="0" smtClean="0"/>
          </a:p>
          <a:p>
            <a:pPr>
              <a:defRPr/>
            </a:pPr>
            <a:r>
              <a:rPr lang="en-GB" dirty="0" smtClean="0"/>
              <a:t> </a:t>
            </a:r>
            <a:endParaRPr lang="en-US" dirty="0" smtClean="0"/>
          </a:p>
          <a:p>
            <a:pPr>
              <a:defRPr/>
            </a:pPr>
            <a:r>
              <a:rPr lang="en-GB" dirty="0" smtClean="0"/>
              <a:t>Various factors often increase the cost and risks of investing in agriculture: poor governance, absence of rule of law, high levels of corruption, insecure property rights, arbitrary trade rules, taxation of agriculture relative to other sectors, failure to provide adequate infrastructure and public services in rural areas and waste of scarce public resources.</a:t>
            </a:r>
            <a:endParaRPr lang="en-US" dirty="0" smtClean="0"/>
          </a:p>
          <a:p>
            <a:pPr>
              <a:defRPr/>
            </a:pPr>
            <a:r>
              <a:rPr lang="en-GB" dirty="0" smtClean="0"/>
              <a:t> </a:t>
            </a:r>
            <a:endParaRPr lang="en-US" dirty="0" smtClean="0"/>
          </a:p>
          <a:p>
            <a:pPr>
              <a:defRPr/>
            </a:pPr>
            <a:r>
              <a:rPr lang="en-GB" dirty="0" smtClean="0"/>
              <a:t>All these can contribute to reducing the incentive to invest in agriculture.</a:t>
            </a:r>
            <a:endParaRPr lang="en-US" dirty="0" smtClean="0"/>
          </a:p>
          <a:p>
            <a:pPr>
              <a:defRPr/>
            </a:pPr>
            <a:r>
              <a:rPr lang="en-GB" dirty="0" smtClean="0"/>
              <a:t> </a:t>
            </a:r>
            <a:endParaRPr lang="en-US" dirty="0" smtClean="0"/>
          </a:p>
          <a:p>
            <a:pPr>
              <a:defRPr/>
            </a:pPr>
            <a:r>
              <a:rPr lang="en-GB" dirty="0" smtClean="0"/>
              <a:t>The graphic shows the relation between agricultural capital stock per worker (first axis) and World Governance Indicator of Rule of Law (prepared by the World Bank). (Comparable patterns also emerge for other governance indicators, such as the Corruption Perception Index compiled by Transparency International and the Political Risk Index of the Political Risk Services Group.) </a:t>
            </a:r>
            <a:endParaRPr lang="en-US" dirty="0" smtClean="0"/>
          </a:p>
          <a:p>
            <a:pPr>
              <a:defRPr/>
            </a:pPr>
            <a:r>
              <a:rPr lang="en-GB" dirty="0" smtClean="0"/>
              <a:t> </a:t>
            </a:r>
            <a:endParaRPr lang="en-US" dirty="0" smtClean="0"/>
          </a:p>
          <a:p>
            <a:pPr>
              <a:defRPr/>
            </a:pPr>
            <a:r>
              <a:rPr lang="en-GB" dirty="0" smtClean="0"/>
              <a:t>These relationships only show correlations and are not very specific. But they suggest that the elements of good governance that are necessary for overall investment in an economy are equally important for agriculture.</a:t>
            </a:r>
            <a:endParaRPr lang="en-US" dirty="0" smtClean="0"/>
          </a:p>
          <a:p>
            <a:pPr>
              <a:defRPr/>
            </a:pPr>
            <a:endParaRPr lang="en-US" dirty="0"/>
          </a:p>
        </p:txBody>
      </p:sp>
      <p:sp>
        <p:nvSpPr>
          <p:cNvPr id="23556" name="Slide Number Placeholder 3"/>
          <p:cNvSpPr>
            <a:spLocks noGrp="1"/>
          </p:cNvSpPr>
          <p:nvPr>
            <p:ph type="sldNum" sz="quarter" idx="5"/>
          </p:nvPr>
        </p:nvSpPr>
        <p:spPr>
          <a:noFill/>
        </p:spPr>
        <p:txBody>
          <a:bodyPr/>
          <a:lstStyle/>
          <a:p>
            <a:fld id="{D27960E0-4788-4658-9F67-01C6B212FFFB}" type="slidenum">
              <a:rPr lang="en-GB" smtClean="0"/>
              <a:pPr/>
              <a:t>15</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GB" dirty="0" smtClean="0"/>
              <a:t>Beyond broad governance, factors that affect the ease of doing business in a country also appear to be important for agricultural investments. </a:t>
            </a:r>
            <a:endParaRPr lang="en-US" dirty="0" smtClean="0"/>
          </a:p>
          <a:p>
            <a:r>
              <a:rPr lang="en-GB" dirty="0" smtClean="0"/>
              <a:t> </a:t>
            </a:r>
            <a:endParaRPr lang="en-US" dirty="0" smtClean="0"/>
          </a:p>
          <a:p>
            <a:r>
              <a:rPr lang="en-GB" dirty="0" smtClean="0"/>
              <a:t>The table is based on the World Bank’s country rankings for </a:t>
            </a:r>
            <a:r>
              <a:rPr lang="en-GB" b="1" dirty="0" smtClean="0"/>
              <a:t>ease of doing business</a:t>
            </a:r>
            <a:r>
              <a:rPr lang="en-GB" dirty="0" smtClean="0"/>
              <a:t>. It shows the top and the bottom ten countries in the ranking among the low- and middle-income countries. The top ten countries have three times as much agricultural capital stock per worker as the bottom ten. Furthermore, the rate of growth in agricultural capital per worker since 1995 was eight times faster than for the top ten.</a:t>
            </a:r>
            <a:endParaRPr lang="en-US" dirty="0" smtClean="0"/>
          </a:p>
          <a:p>
            <a:r>
              <a:rPr lang="en-GB" dirty="0" smtClean="0"/>
              <a:t> </a:t>
            </a:r>
            <a:endParaRPr lang="en-US" dirty="0" smtClean="0"/>
          </a:p>
          <a:p>
            <a:r>
              <a:rPr lang="en-GB" dirty="0" smtClean="0"/>
              <a:t>These are only broad relations and they generally refer to an urban business environment. </a:t>
            </a:r>
            <a:endParaRPr lang="en-US" dirty="0" smtClean="0"/>
          </a:p>
          <a:p>
            <a:r>
              <a:rPr lang="en-GB" dirty="0" smtClean="0"/>
              <a:t> </a:t>
            </a:r>
            <a:endParaRPr lang="en-US" dirty="0" smtClean="0"/>
          </a:p>
          <a:p>
            <a:r>
              <a:rPr lang="en-GB" dirty="0" smtClean="0"/>
              <a:t>It is important to gain a better understanding of what contributes to a more specific investment climate for agriculture and rural areas and to develop more specific indicators for this.</a:t>
            </a:r>
            <a:endParaRPr lang="en-US" dirty="0" smtClean="0"/>
          </a:p>
          <a:p>
            <a:endParaRPr lang="en-US" dirty="0" smtClean="0"/>
          </a:p>
        </p:txBody>
      </p:sp>
      <p:sp>
        <p:nvSpPr>
          <p:cNvPr id="24580" name="Slide Number Placeholder 3"/>
          <p:cNvSpPr>
            <a:spLocks noGrp="1"/>
          </p:cNvSpPr>
          <p:nvPr>
            <p:ph type="sldNum" sz="quarter" idx="5"/>
          </p:nvPr>
        </p:nvSpPr>
        <p:spPr>
          <a:noFill/>
        </p:spPr>
        <p:txBody>
          <a:bodyPr/>
          <a:lstStyle/>
          <a:p>
            <a:fld id="{77A70BA0-79C1-4624-BE10-D003C14E366B}" type="slidenum">
              <a:rPr lang="en-GB" smtClean="0"/>
              <a:pPr/>
              <a:t>17</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GB" dirty="0" smtClean="0"/>
              <a:t>Some government expenditures are better than others in terms of enhancing agricultural growth, productivity and poverty alleviation. Investments in </a:t>
            </a:r>
            <a:r>
              <a:rPr lang="en-GB" b="1" dirty="0" smtClean="0"/>
              <a:t>key public goods such as agricultural research, rural roads and education</a:t>
            </a:r>
            <a:r>
              <a:rPr lang="en-GB" dirty="0" smtClean="0"/>
              <a:t> have a high impact – both in terms of agricultural growth and poverty reduction. This is illustrated by the graph for China.</a:t>
            </a:r>
            <a:endParaRPr lang="en-US" dirty="0" smtClean="0"/>
          </a:p>
          <a:p>
            <a:r>
              <a:rPr lang="en-GB" dirty="0" smtClean="0"/>
              <a:t> </a:t>
            </a:r>
            <a:endParaRPr lang="en-US" dirty="0" smtClean="0"/>
          </a:p>
          <a:p>
            <a:r>
              <a:rPr lang="en-GB" dirty="0" smtClean="0"/>
              <a:t>By focusing on public goods, governments can enhance the impact of public expenditures. Of course, the relative impacts of different types of public investments differ by country and location. Therefore investment priorities must be locally determined. Gaining sufficient empirical evidence on the impact of different types of investment is a crucial, but difficult, challenge. </a:t>
            </a:r>
            <a:endParaRPr lang="en-US" dirty="0" smtClean="0"/>
          </a:p>
          <a:p>
            <a:r>
              <a:rPr lang="en-GB" dirty="0" smtClean="0"/>
              <a:t> </a:t>
            </a:r>
            <a:endParaRPr lang="en-US" dirty="0" smtClean="0"/>
          </a:p>
          <a:p>
            <a:r>
              <a:rPr lang="en-GB" dirty="0" smtClean="0"/>
              <a:t>However, one type of investment that has been found to have consistently high returns in all contexts is investment in agricultural R&amp;D.</a:t>
            </a:r>
            <a:endParaRPr lang="en-US" dirty="0" smtClean="0"/>
          </a:p>
          <a:p>
            <a:endParaRPr lang="en-US" dirty="0" smtClean="0"/>
          </a:p>
        </p:txBody>
      </p:sp>
      <p:sp>
        <p:nvSpPr>
          <p:cNvPr id="28676" name="Slide Number Placeholder 3"/>
          <p:cNvSpPr>
            <a:spLocks noGrp="1"/>
          </p:cNvSpPr>
          <p:nvPr>
            <p:ph type="sldNum" sz="quarter" idx="5"/>
          </p:nvPr>
        </p:nvSpPr>
        <p:spPr>
          <a:noFill/>
        </p:spPr>
        <p:txBody>
          <a:bodyPr/>
          <a:lstStyle/>
          <a:p>
            <a:fld id="{B8B03665-978B-4882-AFB2-7CF4E34D0261}" type="slidenum">
              <a:rPr lang="en-GB" smtClean="0"/>
              <a:pPr/>
              <a:t>20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wide..jpg"/>
          <p:cNvPicPr>
            <a:picLocks noChangeAspect="1" noChangeArrowheads="1"/>
          </p:cNvPicPr>
          <p:nvPr userDrawn="1"/>
        </p:nvPicPr>
        <p:blipFill>
          <a:blip r:embed="rId2" cstate="print"/>
          <a:srcRect l="13058" t="18182" r="8926" b="46364"/>
          <a:stretch>
            <a:fillRect/>
          </a:stretch>
        </p:blipFill>
        <p:spPr bwMode="auto">
          <a:xfrm>
            <a:off x="3132138" y="0"/>
            <a:ext cx="4495800" cy="371475"/>
          </a:xfrm>
          <a:prstGeom prst="rect">
            <a:avLst/>
          </a:prstGeom>
          <a:noFill/>
          <a:ln w="9525">
            <a:noFill/>
            <a:miter lim="800000"/>
            <a:headEnd/>
            <a:tailEnd/>
          </a:ln>
        </p:spPr>
      </p:pic>
      <p:sp>
        <p:nvSpPr>
          <p:cNvPr id="5" name="Text Box 69"/>
          <p:cNvSpPr txBox="1">
            <a:spLocks noChangeArrowheads="1"/>
          </p:cNvSpPr>
          <p:nvPr userDrawn="1"/>
        </p:nvSpPr>
        <p:spPr bwMode="auto">
          <a:xfrm>
            <a:off x="7516813" y="4276725"/>
            <a:ext cx="1658937" cy="1662113"/>
          </a:xfrm>
          <a:prstGeom prst="rect">
            <a:avLst/>
          </a:prstGeom>
          <a:noFill/>
          <a:ln w="9525">
            <a:noFill/>
            <a:miter lim="800000"/>
            <a:headEnd/>
            <a:tailEnd/>
          </a:ln>
          <a:effectLst/>
        </p:spPr>
        <p:txBody>
          <a:bodyPr wrap="none">
            <a:spAutoFit/>
          </a:bodyPr>
          <a:lstStyle/>
          <a:p>
            <a:pPr algn="ctr">
              <a:defRPr/>
            </a:pPr>
            <a:r>
              <a:rPr lang="en-US" dirty="0">
                <a:solidFill>
                  <a:schemeClr val="bg1"/>
                </a:solidFill>
              </a:rPr>
              <a:t>The State of</a:t>
            </a:r>
            <a:br>
              <a:rPr lang="en-US" dirty="0">
                <a:solidFill>
                  <a:schemeClr val="bg1"/>
                </a:solidFill>
              </a:rPr>
            </a:br>
            <a:r>
              <a:rPr lang="en-US" sz="2400" dirty="0">
                <a:solidFill>
                  <a:schemeClr val="bg1"/>
                </a:solidFill>
              </a:rPr>
              <a:t>Food and</a:t>
            </a:r>
            <a:br>
              <a:rPr lang="en-US" sz="2400" dirty="0">
                <a:solidFill>
                  <a:schemeClr val="bg1"/>
                </a:solidFill>
              </a:rPr>
            </a:br>
            <a:r>
              <a:rPr lang="en-US" sz="2400" dirty="0">
                <a:solidFill>
                  <a:schemeClr val="bg1"/>
                </a:solidFill>
              </a:rPr>
              <a:t>Agriculture</a:t>
            </a:r>
          </a:p>
          <a:p>
            <a:pPr algn="ctr">
              <a:defRPr/>
            </a:pPr>
            <a:endParaRPr lang="en-US" sz="1200" dirty="0">
              <a:solidFill>
                <a:schemeClr val="bg1"/>
              </a:solidFill>
            </a:endParaRPr>
          </a:p>
          <a:p>
            <a:pPr algn="ctr">
              <a:defRPr/>
            </a:pPr>
            <a:r>
              <a:rPr lang="en-US" sz="2400" dirty="0">
                <a:solidFill>
                  <a:schemeClr val="bg1"/>
                </a:solidFill>
              </a:rPr>
              <a:t>2010-11</a:t>
            </a:r>
            <a:endParaRPr lang="en-GB" sz="2400" dirty="0">
              <a:solidFill>
                <a:schemeClr val="bg1"/>
              </a:solidFill>
            </a:endParaRPr>
          </a:p>
        </p:txBody>
      </p:sp>
      <p:grpSp>
        <p:nvGrpSpPr>
          <p:cNvPr id="6" name="Group 12"/>
          <p:cNvGrpSpPr>
            <a:grpSpLocks/>
          </p:cNvGrpSpPr>
          <p:nvPr userDrawn="1"/>
        </p:nvGrpSpPr>
        <p:grpSpPr bwMode="auto">
          <a:xfrm>
            <a:off x="0" y="0"/>
            <a:ext cx="9144000" cy="6858000"/>
            <a:chOff x="0" y="0"/>
            <a:chExt cx="9144000" cy="6858000"/>
          </a:xfrm>
        </p:grpSpPr>
        <p:pic>
          <p:nvPicPr>
            <p:cNvPr id="7" name="Picture 20" descr="FAO PPT.png"/>
            <p:cNvPicPr>
              <a:picLocks noChangeAspect="1"/>
            </p:cNvPicPr>
            <p:nvPr userDrawn="1"/>
          </p:nvPicPr>
          <p:blipFill>
            <a:blip r:embed="rId3" cstate="print"/>
            <a:srcRect l="12630" t="45970"/>
            <a:stretch>
              <a:fillRect/>
            </a:stretch>
          </p:blipFill>
          <p:spPr bwMode="auto">
            <a:xfrm>
              <a:off x="0" y="0"/>
              <a:ext cx="3344863" cy="981075"/>
            </a:xfrm>
            <a:prstGeom prst="rect">
              <a:avLst/>
            </a:prstGeom>
            <a:noFill/>
            <a:ln w="9525">
              <a:noFill/>
              <a:miter lim="800000"/>
              <a:headEnd/>
              <a:tailEnd/>
            </a:ln>
          </p:spPr>
        </p:pic>
        <p:grpSp>
          <p:nvGrpSpPr>
            <p:cNvPr id="8" name="Group 72"/>
            <p:cNvGrpSpPr>
              <a:grpSpLocks/>
            </p:cNvGrpSpPr>
            <p:nvPr userDrawn="1"/>
          </p:nvGrpSpPr>
          <p:grpSpPr bwMode="auto">
            <a:xfrm>
              <a:off x="390525" y="115888"/>
              <a:ext cx="2859088" cy="684212"/>
              <a:chOff x="36" y="33"/>
              <a:chExt cx="1801" cy="431"/>
            </a:xfrm>
          </p:grpSpPr>
          <p:pic>
            <p:nvPicPr>
              <p:cNvPr id="12" name="Picture 73" descr="FAO_white_50_transp"/>
              <p:cNvPicPr>
                <a:picLocks noChangeAspect="1" noChangeArrowheads="1"/>
              </p:cNvPicPr>
              <p:nvPr userDrawn="1"/>
            </p:nvPicPr>
            <p:blipFill>
              <a:blip r:embed="rId4" cstate="print"/>
              <a:srcRect/>
              <a:stretch>
                <a:fillRect/>
              </a:stretch>
            </p:blipFill>
            <p:spPr bwMode="auto">
              <a:xfrm>
                <a:off x="36" y="35"/>
                <a:ext cx="426" cy="429"/>
              </a:xfrm>
              <a:prstGeom prst="rect">
                <a:avLst/>
              </a:prstGeom>
              <a:noFill/>
              <a:ln w="9525">
                <a:noFill/>
                <a:miter lim="800000"/>
                <a:headEnd/>
                <a:tailEnd/>
              </a:ln>
            </p:spPr>
          </p:pic>
          <p:sp>
            <p:nvSpPr>
              <p:cNvPr id="13" name="Text Box 74"/>
              <p:cNvSpPr txBox="1">
                <a:spLocks noChangeArrowheads="1"/>
              </p:cNvSpPr>
              <p:nvPr userDrawn="1"/>
            </p:nvSpPr>
            <p:spPr bwMode="auto">
              <a:xfrm>
                <a:off x="554" y="33"/>
                <a:ext cx="1283" cy="403"/>
              </a:xfrm>
              <a:prstGeom prst="rect">
                <a:avLst/>
              </a:prstGeom>
              <a:noFill/>
              <a:ln w="9525">
                <a:noFill/>
                <a:miter lim="800000"/>
                <a:headEnd/>
                <a:tailEnd/>
              </a:ln>
              <a:effectLst/>
            </p:spPr>
            <p:txBody>
              <a:bodyPr>
                <a:spAutoFit/>
              </a:bodyPr>
              <a:lstStyle/>
              <a:p>
                <a:pPr>
                  <a:defRPr/>
                </a:pPr>
                <a:r>
                  <a:rPr lang="en-US" sz="1200" b="1" dirty="0">
                    <a:solidFill>
                      <a:schemeClr val="bg1"/>
                    </a:solidFill>
                  </a:rPr>
                  <a:t>Food and Agriculture Organization of the United Nations</a:t>
                </a:r>
                <a:endParaRPr lang="en-GB" sz="1200" b="1" dirty="0">
                  <a:solidFill>
                    <a:schemeClr val="bg1"/>
                  </a:solidFill>
                </a:endParaRPr>
              </a:p>
            </p:txBody>
          </p:sp>
        </p:grpSp>
        <p:pic>
          <p:nvPicPr>
            <p:cNvPr id="9" name="Picture 17" descr="long..jpg"/>
            <p:cNvPicPr>
              <a:picLocks noChangeAspect="1" noChangeArrowheads="1"/>
            </p:cNvPicPr>
            <p:nvPr userDrawn="1"/>
          </p:nvPicPr>
          <p:blipFill>
            <a:blip r:embed="rId5" cstate="print"/>
            <a:srcRect l="14684" t="18736" r="13661" b="4176"/>
            <a:stretch>
              <a:fillRect/>
            </a:stretch>
          </p:blipFill>
          <p:spPr bwMode="auto">
            <a:xfrm>
              <a:off x="7451725" y="0"/>
              <a:ext cx="1692275" cy="6858000"/>
            </a:xfrm>
            <a:prstGeom prst="rect">
              <a:avLst/>
            </a:prstGeom>
            <a:noFill/>
            <a:ln w="9525">
              <a:noFill/>
              <a:miter lim="800000"/>
              <a:headEnd/>
              <a:tailEnd/>
            </a:ln>
          </p:spPr>
        </p:pic>
        <p:sp>
          <p:nvSpPr>
            <p:cNvPr id="10" name="Rectangle 49"/>
            <p:cNvSpPr>
              <a:spLocks noChangeArrowheads="1"/>
            </p:cNvSpPr>
            <p:nvPr userDrawn="1"/>
          </p:nvSpPr>
          <p:spPr bwMode="auto">
            <a:xfrm>
              <a:off x="2916238" y="0"/>
              <a:ext cx="4464050" cy="404813"/>
            </a:xfrm>
            <a:prstGeom prst="rect">
              <a:avLst/>
            </a:prstGeom>
            <a:noFill/>
            <a:ln w="9525">
              <a:noFill/>
              <a:miter lim="800000"/>
              <a:headEnd/>
              <a:tailEnd/>
            </a:ln>
            <a:effectLst/>
          </p:spPr>
          <p:txBody>
            <a:bodyPr wrap="none" anchor="ctr"/>
            <a:lstStyle/>
            <a:p>
              <a:pPr algn="ctr">
                <a:defRPr/>
              </a:pPr>
              <a:r>
                <a:rPr lang="en-US" sz="1350" b="1" dirty="0">
                  <a:solidFill>
                    <a:schemeClr val="bg1"/>
                  </a:solidFill>
                </a:rPr>
                <a:t>          Economic and Social Development Department</a:t>
              </a:r>
            </a:p>
          </p:txBody>
        </p:sp>
        <p:sp>
          <p:nvSpPr>
            <p:cNvPr id="11" name="TextBox 10"/>
            <p:cNvSpPr txBox="1"/>
            <p:nvPr userDrawn="1"/>
          </p:nvSpPr>
          <p:spPr>
            <a:xfrm>
              <a:off x="7740650" y="6308725"/>
              <a:ext cx="1152525" cy="307975"/>
            </a:xfrm>
            <a:prstGeom prst="rect">
              <a:avLst/>
            </a:prstGeom>
            <a:noFill/>
          </p:spPr>
          <p:txBody>
            <a:bodyPr>
              <a:spAutoFit/>
            </a:bodyPr>
            <a:lstStyle/>
            <a:p>
              <a:pPr>
                <a:defRPr/>
              </a:pPr>
              <a:r>
                <a:rPr lang="en-US" sz="1400" b="1" i="1" dirty="0">
                  <a:solidFill>
                    <a:schemeClr val="bg1"/>
                  </a:solidFill>
                </a:rPr>
                <a:t>#sofa2012</a:t>
              </a:r>
              <a:endParaRPr lang="en-US" sz="1400" i="1" dirty="0">
                <a:solidFill>
                  <a:schemeClr val="bg1"/>
                </a:solidFill>
              </a:endParaRPr>
            </a:p>
          </p:txBody>
        </p:sp>
      </p:grpSp>
      <p:sp>
        <p:nvSpPr>
          <p:cNvPr id="3074" name="Rectangle 2"/>
          <p:cNvSpPr>
            <a:spLocks noGrp="1" noChangeArrowheads="1"/>
          </p:cNvSpPr>
          <p:nvPr>
            <p:ph type="ctrTitle"/>
          </p:nvPr>
        </p:nvSpPr>
        <p:spPr>
          <a:xfrm>
            <a:off x="900113" y="2205038"/>
            <a:ext cx="5326062" cy="1311275"/>
          </a:xfrm>
        </p:spPr>
        <p:txBody>
          <a:bodyPr>
            <a:spAutoFit/>
          </a:bodyPr>
          <a:lstStyle>
            <a:lvl1pPr>
              <a:defRPr sz="4000" b="0"/>
            </a:lvl1pPr>
          </a:lstStyle>
          <a:p>
            <a:r>
              <a:rPr lang="en-GB"/>
              <a:t>Click to edit Master title style</a:t>
            </a:r>
          </a:p>
        </p:txBody>
      </p:sp>
      <p:sp>
        <p:nvSpPr>
          <p:cNvPr id="3075" name="Rectangle 3"/>
          <p:cNvSpPr>
            <a:spLocks noGrp="1" noChangeArrowheads="1"/>
          </p:cNvSpPr>
          <p:nvPr>
            <p:ph type="subTitle" idx="1"/>
          </p:nvPr>
        </p:nvSpPr>
        <p:spPr>
          <a:xfrm>
            <a:off x="1187450" y="3860800"/>
            <a:ext cx="4640263" cy="1752600"/>
          </a:xfrm>
        </p:spPr>
        <p:txBody>
          <a:bodyPr/>
          <a:lstStyle>
            <a:lvl1pPr marL="0" indent="0" algn="ctr">
              <a:buFont typeface="Wingding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9575" y="1412875"/>
            <a:ext cx="1746250" cy="5111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1412875"/>
            <a:ext cx="5086350" cy="5111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2875"/>
            <a:ext cx="6985000" cy="2873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989138"/>
            <a:ext cx="338455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787775" y="1989138"/>
            <a:ext cx="3386138"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787775" y="4332288"/>
            <a:ext cx="3386138"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2875"/>
            <a:ext cx="6985000" cy="2873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989138"/>
            <a:ext cx="338455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787775" y="1989138"/>
            <a:ext cx="3386138"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787775" y="4332288"/>
            <a:ext cx="3386138"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6985000" cy="287338"/>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51520" y="1844824"/>
            <a:ext cx="6923088" cy="4608512"/>
          </a:xfrm>
        </p:spPr>
        <p:txBody>
          <a:bodyPr/>
          <a:lstStyle>
            <a:lvl1pPr>
              <a:defRPr>
                <a:solidFill>
                  <a:srgbClr val="996600"/>
                </a:solidFill>
              </a:defRPr>
            </a:lvl1pPr>
            <a:lvl2pPr>
              <a:defRPr sz="2000">
                <a:solidFill>
                  <a:srgbClr val="996600"/>
                </a:solidFill>
              </a:defRPr>
            </a:lvl2pPr>
            <a:lvl3pPr>
              <a:defRPr>
                <a:solidFill>
                  <a:srgbClr val="996600"/>
                </a:solidFill>
              </a:defRPr>
            </a:lvl3pPr>
            <a:lvl4pPr>
              <a:defRPr sz="1400">
                <a:solidFill>
                  <a:srgbClr val="996600"/>
                </a:solidFill>
              </a:defRPr>
            </a:lvl4pPr>
            <a:lvl5pPr>
              <a:defRPr sz="1200">
                <a:solidFill>
                  <a:srgbClr val="9966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989138"/>
            <a:ext cx="338455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7775" y="1989138"/>
            <a:ext cx="3386138"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wide..jpg"/>
          <p:cNvPicPr>
            <a:picLocks noChangeAspect="1" noChangeArrowheads="1"/>
          </p:cNvPicPr>
          <p:nvPr userDrawn="1"/>
        </p:nvPicPr>
        <p:blipFill>
          <a:blip r:embed="rId15" cstate="print"/>
          <a:srcRect l="13058" t="18182" r="8926" b="46364"/>
          <a:stretch>
            <a:fillRect/>
          </a:stretch>
        </p:blipFill>
        <p:spPr bwMode="auto">
          <a:xfrm>
            <a:off x="3132138" y="0"/>
            <a:ext cx="4495800" cy="371475"/>
          </a:xfrm>
          <a:prstGeom prst="rect">
            <a:avLst/>
          </a:prstGeom>
          <a:noFill/>
          <a:ln w="9525">
            <a:noFill/>
            <a:miter lim="800000"/>
            <a:headEnd/>
            <a:tailEnd/>
          </a:ln>
        </p:spPr>
      </p:pic>
      <p:sp>
        <p:nvSpPr>
          <p:cNvPr id="1027" name="Rectangle 3"/>
          <p:cNvSpPr>
            <a:spLocks noGrp="1" noChangeArrowheads="1"/>
          </p:cNvSpPr>
          <p:nvPr userDrawn="1">
            <p:ph type="body" idx="1"/>
          </p:nvPr>
        </p:nvSpPr>
        <p:spPr bwMode="auto">
          <a:xfrm>
            <a:off x="250825" y="1989138"/>
            <a:ext cx="6923088" cy="4535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1028" name="Rectangle 2"/>
          <p:cNvSpPr>
            <a:spLocks noGrp="1" noChangeArrowheads="1"/>
          </p:cNvSpPr>
          <p:nvPr userDrawn="1">
            <p:ph type="title"/>
          </p:nvPr>
        </p:nvSpPr>
        <p:spPr bwMode="auto">
          <a:xfrm>
            <a:off x="250825" y="1412875"/>
            <a:ext cx="6985000" cy="2873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1029" name="Group 11"/>
          <p:cNvGrpSpPr>
            <a:grpSpLocks/>
          </p:cNvGrpSpPr>
          <p:nvPr userDrawn="1"/>
        </p:nvGrpSpPr>
        <p:grpSpPr bwMode="auto">
          <a:xfrm>
            <a:off x="0" y="0"/>
            <a:ext cx="9144000" cy="6858000"/>
            <a:chOff x="0" y="0"/>
            <a:chExt cx="9144000" cy="6858000"/>
          </a:xfrm>
        </p:grpSpPr>
        <p:pic>
          <p:nvPicPr>
            <p:cNvPr id="1030" name="Picture 10" descr="FAO PPT.png"/>
            <p:cNvPicPr>
              <a:picLocks noChangeAspect="1"/>
            </p:cNvPicPr>
            <p:nvPr userDrawn="1"/>
          </p:nvPicPr>
          <p:blipFill>
            <a:blip r:embed="rId16" cstate="print"/>
            <a:srcRect l="12630" t="45970"/>
            <a:stretch>
              <a:fillRect/>
            </a:stretch>
          </p:blipFill>
          <p:spPr bwMode="auto">
            <a:xfrm>
              <a:off x="0" y="0"/>
              <a:ext cx="3344863" cy="981075"/>
            </a:xfrm>
            <a:prstGeom prst="rect">
              <a:avLst/>
            </a:prstGeom>
            <a:noFill/>
            <a:ln w="9525">
              <a:noFill/>
              <a:miter lim="800000"/>
              <a:headEnd/>
              <a:tailEnd/>
            </a:ln>
          </p:spPr>
        </p:pic>
        <p:grpSp>
          <p:nvGrpSpPr>
            <p:cNvPr id="1031" name="Group 72"/>
            <p:cNvGrpSpPr>
              <a:grpSpLocks/>
            </p:cNvGrpSpPr>
            <p:nvPr userDrawn="1"/>
          </p:nvGrpSpPr>
          <p:grpSpPr bwMode="auto">
            <a:xfrm>
              <a:off x="390525" y="115888"/>
              <a:ext cx="2859088" cy="684212"/>
              <a:chOff x="36" y="33"/>
              <a:chExt cx="1801" cy="431"/>
            </a:xfrm>
          </p:grpSpPr>
          <p:pic>
            <p:nvPicPr>
              <p:cNvPr id="1035" name="Picture 73" descr="FAO_white_50_transp"/>
              <p:cNvPicPr>
                <a:picLocks noChangeAspect="1" noChangeArrowheads="1"/>
              </p:cNvPicPr>
              <p:nvPr userDrawn="1"/>
            </p:nvPicPr>
            <p:blipFill>
              <a:blip r:embed="rId17" cstate="print"/>
              <a:srcRect/>
              <a:stretch>
                <a:fillRect/>
              </a:stretch>
            </p:blipFill>
            <p:spPr bwMode="auto">
              <a:xfrm>
                <a:off x="36" y="35"/>
                <a:ext cx="426" cy="429"/>
              </a:xfrm>
              <a:prstGeom prst="rect">
                <a:avLst/>
              </a:prstGeom>
              <a:noFill/>
              <a:ln w="9525">
                <a:noFill/>
                <a:miter lim="800000"/>
                <a:headEnd/>
                <a:tailEnd/>
              </a:ln>
            </p:spPr>
          </p:pic>
          <p:sp>
            <p:nvSpPr>
              <p:cNvPr id="1098" name="Text Box 74"/>
              <p:cNvSpPr txBox="1">
                <a:spLocks noChangeArrowheads="1"/>
              </p:cNvSpPr>
              <p:nvPr userDrawn="1"/>
            </p:nvSpPr>
            <p:spPr bwMode="auto">
              <a:xfrm>
                <a:off x="554" y="33"/>
                <a:ext cx="1283" cy="403"/>
              </a:xfrm>
              <a:prstGeom prst="rect">
                <a:avLst/>
              </a:prstGeom>
              <a:noFill/>
              <a:ln w="9525">
                <a:noFill/>
                <a:miter lim="800000"/>
                <a:headEnd/>
                <a:tailEnd/>
              </a:ln>
              <a:effectLst/>
            </p:spPr>
            <p:txBody>
              <a:bodyPr>
                <a:spAutoFit/>
              </a:bodyPr>
              <a:lstStyle/>
              <a:p>
                <a:pPr>
                  <a:defRPr/>
                </a:pPr>
                <a:r>
                  <a:rPr lang="en-US" sz="1200" b="1" dirty="0">
                    <a:solidFill>
                      <a:schemeClr val="bg1"/>
                    </a:solidFill>
                  </a:rPr>
                  <a:t>Food and Agriculture Organization of the United Nations</a:t>
                </a:r>
                <a:endParaRPr lang="en-GB" sz="1200" b="1" dirty="0">
                  <a:solidFill>
                    <a:schemeClr val="bg1"/>
                  </a:solidFill>
                </a:endParaRPr>
              </a:p>
            </p:txBody>
          </p:sp>
        </p:grpSp>
        <p:sp>
          <p:nvSpPr>
            <p:cNvPr id="25" name="Rectangle 49"/>
            <p:cNvSpPr>
              <a:spLocks noChangeArrowheads="1"/>
            </p:cNvSpPr>
            <p:nvPr userDrawn="1"/>
          </p:nvSpPr>
          <p:spPr bwMode="auto">
            <a:xfrm>
              <a:off x="2916238" y="0"/>
              <a:ext cx="4464050" cy="404813"/>
            </a:xfrm>
            <a:prstGeom prst="rect">
              <a:avLst/>
            </a:prstGeom>
            <a:noFill/>
            <a:ln w="9525">
              <a:noFill/>
              <a:miter lim="800000"/>
              <a:headEnd/>
              <a:tailEnd/>
            </a:ln>
            <a:effectLst/>
          </p:spPr>
          <p:txBody>
            <a:bodyPr wrap="none" anchor="ctr"/>
            <a:lstStyle/>
            <a:p>
              <a:pPr algn="ctr">
                <a:defRPr/>
              </a:pPr>
              <a:r>
                <a:rPr lang="en-US" sz="1350" b="1" dirty="0">
                  <a:solidFill>
                    <a:schemeClr val="bg1"/>
                  </a:solidFill>
                </a:rPr>
                <a:t>          Economic and Social Development Department</a:t>
              </a:r>
            </a:p>
          </p:txBody>
        </p:sp>
        <p:pic>
          <p:nvPicPr>
            <p:cNvPr id="1033" name="Picture 18" descr="long..jpg"/>
            <p:cNvPicPr>
              <a:picLocks noChangeAspect="1" noChangeArrowheads="1"/>
            </p:cNvPicPr>
            <p:nvPr userDrawn="1"/>
          </p:nvPicPr>
          <p:blipFill>
            <a:blip r:embed="rId18" cstate="print"/>
            <a:srcRect l="14684" t="18736" r="13661" b="4176"/>
            <a:stretch>
              <a:fillRect/>
            </a:stretch>
          </p:blipFill>
          <p:spPr bwMode="auto">
            <a:xfrm>
              <a:off x="7451725" y="0"/>
              <a:ext cx="1692275" cy="6858000"/>
            </a:xfrm>
            <a:prstGeom prst="rect">
              <a:avLst/>
            </a:prstGeom>
            <a:noFill/>
            <a:ln w="9525">
              <a:noFill/>
              <a:miter lim="800000"/>
              <a:headEnd/>
              <a:tailEnd/>
            </a:ln>
          </p:spPr>
        </p:pic>
        <p:sp>
          <p:nvSpPr>
            <p:cNvPr id="11" name="TextBox 10"/>
            <p:cNvSpPr txBox="1"/>
            <p:nvPr userDrawn="1"/>
          </p:nvSpPr>
          <p:spPr>
            <a:xfrm>
              <a:off x="7740650" y="6308725"/>
              <a:ext cx="1152525" cy="307975"/>
            </a:xfrm>
            <a:prstGeom prst="rect">
              <a:avLst/>
            </a:prstGeom>
            <a:noFill/>
          </p:spPr>
          <p:txBody>
            <a:bodyPr>
              <a:spAutoFit/>
            </a:bodyPr>
            <a:lstStyle/>
            <a:p>
              <a:pPr>
                <a:defRPr/>
              </a:pPr>
              <a:r>
                <a:rPr lang="en-US" sz="1400" b="1" i="1" dirty="0">
                  <a:solidFill>
                    <a:schemeClr val="bg1"/>
                  </a:solidFill>
                </a:rPr>
                <a:t>#sofa2012</a:t>
              </a:r>
              <a:endParaRPr lang="en-US" sz="1400" i="1" dirty="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871"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txStyles>
    <p:titleStyle>
      <a:lvl1pPr algn="l" rtl="0" eaLnBrk="0" fontAlgn="base" hangingPunct="0">
        <a:spcBef>
          <a:spcPct val="0"/>
        </a:spcBef>
        <a:spcAft>
          <a:spcPct val="0"/>
        </a:spcAft>
        <a:defRPr sz="3200" b="1">
          <a:solidFill>
            <a:srgbClr val="663300"/>
          </a:solidFill>
          <a:latin typeface="+mj-lt"/>
          <a:ea typeface="+mj-ea"/>
          <a:cs typeface="+mj-cs"/>
        </a:defRPr>
      </a:lvl1pPr>
      <a:lvl2pPr algn="l" rtl="0" eaLnBrk="0" fontAlgn="base" hangingPunct="0">
        <a:spcBef>
          <a:spcPct val="0"/>
        </a:spcBef>
        <a:spcAft>
          <a:spcPct val="0"/>
        </a:spcAft>
        <a:defRPr sz="3200" b="1">
          <a:solidFill>
            <a:srgbClr val="663300"/>
          </a:solidFill>
          <a:latin typeface="Arial" charset="0"/>
        </a:defRPr>
      </a:lvl2pPr>
      <a:lvl3pPr algn="l" rtl="0" eaLnBrk="0" fontAlgn="base" hangingPunct="0">
        <a:spcBef>
          <a:spcPct val="0"/>
        </a:spcBef>
        <a:spcAft>
          <a:spcPct val="0"/>
        </a:spcAft>
        <a:defRPr sz="3200" b="1">
          <a:solidFill>
            <a:srgbClr val="663300"/>
          </a:solidFill>
          <a:latin typeface="Arial" charset="0"/>
        </a:defRPr>
      </a:lvl3pPr>
      <a:lvl4pPr algn="l" rtl="0" eaLnBrk="0" fontAlgn="base" hangingPunct="0">
        <a:spcBef>
          <a:spcPct val="0"/>
        </a:spcBef>
        <a:spcAft>
          <a:spcPct val="0"/>
        </a:spcAft>
        <a:defRPr sz="3200" b="1">
          <a:solidFill>
            <a:srgbClr val="663300"/>
          </a:solidFill>
          <a:latin typeface="Arial" charset="0"/>
        </a:defRPr>
      </a:lvl4pPr>
      <a:lvl5pPr algn="l" rtl="0" eaLnBrk="0" fontAlgn="base" hangingPunct="0">
        <a:spcBef>
          <a:spcPct val="0"/>
        </a:spcBef>
        <a:spcAft>
          <a:spcPct val="0"/>
        </a:spcAft>
        <a:defRPr sz="3200" b="1">
          <a:solidFill>
            <a:srgbClr val="663300"/>
          </a:solidFill>
          <a:latin typeface="Arial" charset="0"/>
        </a:defRPr>
      </a:lvl5pPr>
      <a:lvl6pPr marL="457200" algn="l" rtl="0" fontAlgn="base">
        <a:spcBef>
          <a:spcPct val="0"/>
        </a:spcBef>
        <a:spcAft>
          <a:spcPct val="0"/>
        </a:spcAft>
        <a:defRPr sz="3200" b="1">
          <a:solidFill>
            <a:srgbClr val="663300"/>
          </a:solidFill>
          <a:latin typeface="Arial" charset="0"/>
        </a:defRPr>
      </a:lvl6pPr>
      <a:lvl7pPr marL="914400" algn="l" rtl="0" fontAlgn="base">
        <a:spcBef>
          <a:spcPct val="0"/>
        </a:spcBef>
        <a:spcAft>
          <a:spcPct val="0"/>
        </a:spcAft>
        <a:defRPr sz="3200" b="1">
          <a:solidFill>
            <a:srgbClr val="663300"/>
          </a:solidFill>
          <a:latin typeface="Arial" charset="0"/>
        </a:defRPr>
      </a:lvl7pPr>
      <a:lvl8pPr marL="1371600" algn="l" rtl="0" fontAlgn="base">
        <a:spcBef>
          <a:spcPct val="0"/>
        </a:spcBef>
        <a:spcAft>
          <a:spcPct val="0"/>
        </a:spcAft>
        <a:defRPr sz="3200" b="1">
          <a:solidFill>
            <a:srgbClr val="663300"/>
          </a:solidFill>
          <a:latin typeface="Arial" charset="0"/>
        </a:defRPr>
      </a:lvl8pPr>
      <a:lvl9pPr marL="1828800" algn="l" rtl="0" fontAlgn="base">
        <a:spcBef>
          <a:spcPct val="0"/>
        </a:spcBef>
        <a:spcAft>
          <a:spcPct val="0"/>
        </a:spcAft>
        <a:defRPr sz="3200" b="1">
          <a:solidFill>
            <a:srgbClr val="663300"/>
          </a:solidFill>
          <a:latin typeface="Arial" charset="0"/>
        </a:defRPr>
      </a:lvl9pPr>
    </p:titleStyle>
    <p:bodyStyle>
      <a:lvl1pPr marL="342900" indent="-342900" algn="l" rtl="0" eaLnBrk="0" fontAlgn="base" hangingPunct="0">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ao.org/publications/sof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rot="16200000">
            <a:off x="-250031" y="2426494"/>
            <a:ext cx="1890712" cy="584200"/>
          </a:xfrm>
          <a:prstGeom prst="rect">
            <a:avLst/>
          </a:prstGeom>
          <a:noFill/>
          <a:ln w="9525">
            <a:noFill/>
            <a:miter lim="800000"/>
            <a:headEnd/>
            <a:tailEnd/>
          </a:ln>
        </p:spPr>
        <p:txBody>
          <a:bodyPr anchor="ctr">
            <a:spAutoFit/>
          </a:bodyPr>
          <a:lstStyle/>
          <a:p>
            <a:pPr>
              <a:defRPr/>
            </a:pPr>
            <a:r>
              <a:rPr lang="en-US" sz="3200" b="1" kern="0" dirty="0">
                <a:solidFill>
                  <a:schemeClr val="bg2">
                    <a:lumMod val="40000"/>
                    <a:lumOff val="60000"/>
                  </a:schemeClr>
                </a:solidFill>
                <a:latin typeface="+mj-lt"/>
                <a:ea typeface="+mj-ea"/>
                <a:cs typeface="+mj-cs"/>
              </a:rPr>
              <a:t>2012</a:t>
            </a:r>
            <a:endParaRPr lang="en-GB" sz="3200" b="1" kern="0" dirty="0">
              <a:solidFill>
                <a:schemeClr val="bg2">
                  <a:lumMod val="40000"/>
                  <a:lumOff val="60000"/>
                </a:schemeClr>
              </a:solidFill>
              <a:latin typeface="+mj-lt"/>
              <a:ea typeface="+mj-ea"/>
              <a:cs typeface="+mj-cs"/>
            </a:endParaRPr>
          </a:p>
        </p:txBody>
      </p:sp>
      <p:sp>
        <p:nvSpPr>
          <p:cNvPr id="3075" name="Rectangle 2"/>
          <p:cNvSpPr>
            <a:spLocks noGrp="1" noChangeArrowheads="1"/>
          </p:cNvSpPr>
          <p:nvPr>
            <p:ph type="ctrTitle"/>
          </p:nvPr>
        </p:nvSpPr>
        <p:spPr>
          <a:xfrm>
            <a:off x="928688" y="2057400"/>
            <a:ext cx="3067050" cy="1631950"/>
          </a:xfrm>
        </p:spPr>
        <p:txBody>
          <a:bodyPr/>
          <a:lstStyle/>
          <a:p>
            <a:pPr eaLnBrk="1" hangingPunct="1">
              <a:lnSpc>
                <a:spcPts val="4000"/>
              </a:lnSpc>
            </a:pPr>
            <a:r>
              <a:rPr lang="en-US" sz="3000" smtClean="0"/>
              <a:t>The State of </a:t>
            </a:r>
            <a:br>
              <a:rPr lang="en-US" sz="3000" smtClean="0"/>
            </a:br>
            <a:r>
              <a:rPr lang="en-US" b="1" smtClean="0"/>
              <a:t>Food and </a:t>
            </a:r>
            <a:br>
              <a:rPr lang="en-US" b="1" smtClean="0"/>
            </a:br>
            <a:r>
              <a:rPr lang="en-US" b="1" smtClean="0"/>
              <a:t>Agriculture</a:t>
            </a:r>
            <a:endParaRPr lang="en-GB" b="1" smtClean="0"/>
          </a:p>
        </p:txBody>
      </p:sp>
      <p:sp>
        <p:nvSpPr>
          <p:cNvPr id="3076" name="Rectangle 3"/>
          <p:cNvSpPr>
            <a:spLocks noGrp="1" noChangeArrowheads="1"/>
          </p:cNvSpPr>
          <p:nvPr>
            <p:ph type="subTitle" idx="1"/>
          </p:nvPr>
        </p:nvSpPr>
        <p:spPr>
          <a:xfrm>
            <a:off x="395288" y="3716338"/>
            <a:ext cx="6553200" cy="2520950"/>
          </a:xfrm>
        </p:spPr>
        <p:txBody>
          <a:bodyPr/>
          <a:lstStyle/>
          <a:p>
            <a:pPr algn="l" eaLnBrk="1" hangingPunct="1"/>
            <a:r>
              <a:rPr lang="en-US" sz="2400" dirty="0" smtClean="0">
                <a:solidFill>
                  <a:srgbClr val="663300"/>
                </a:solidFill>
              </a:rPr>
              <a:t>Investing in agriculture for a better future</a:t>
            </a:r>
          </a:p>
          <a:p>
            <a:pPr algn="l" eaLnBrk="1" hangingPunct="1"/>
            <a:endParaRPr lang="en-US" sz="1200" dirty="0" smtClean="0"/>
          </a:p>
          <a:p>
            <a:pPr algn="l" eaLnBrk="1" hangingPunct="1"/>
            <a:r>
              <a:rPr lang="en-US" sz="2000" dirty="0" smtClean="0">
                <a:solidFill>
                  <a:srgbClr val="5F5F5F"/>
                </a:solidFill>
              </a:rPr>
              <a:t>Keith Wiebe and Sarah Lowder</a:t>
            </a:r>
          </a:p>
          <a:p>
            <a:pPr algn="l" eaLnBrk="1" hangingPunct="1"/>
            <a:r>
              <a:rPr lang="en-US" sz="2000" dirty="0" smtClean="0">
                <a:solidFill>
                  <a:srgbClr val="5F5F5F"/>
                </a:solidFill>
              </a:rPr>
              <a:t>Food and Agriculture Organization of the United Nations</a:t>
            </a:r>
          </a:p>
          <a:p>
            <a:pPr algn="l" eaLnBrk="1" hangingPunct="1">
              <a:spcBef>
                <a:spcPts val="600"/>
              </a:spcBef>
            </a:pPr>
            <a:endParaRPr lang="en-US" sz="1600" dirty="0" smtClean="0">
              <a:solidFill>
                <a:srgbClr val="5F5F5F"/>
              </a:solidFill>
            </a:endParaRPr>
          </a:p>
          <a:p>
            <a:pPr algn="l" eaLnBrk="1" hangingPunct="1">
              <a:spcBef>
                <a:spcPts val="600"/>
              </a:spcBef>
            </a:pPr>
            <a:r>
              <a:rPr lang="en-US" sz="1600" dirty="0" smtClean="0">
                <a:solidFill>
                  <a:srgbClr val="5F5F5F"/>
                </a:solidFill>
              </a:rPr>
              <a:t>International Food Policy Research Institute</a:t>
            </a:r>
          </a:p>
          <a:p>
            <a:pPr algn="l" eaLnBrk="1" hangingPunct="1">
              <a:spcBef>
                <a:spcPts val="600"/>
              </a:spcBef>
            </a:pPr>
            <a:r>
              <a:rPr lang="en-US" sz="1600" dirty="0" smtClean="0">
                <a:solidFill>
                  <a:srgbClr val="5F5F5F"/>
                </a:solidFill>
              </a:rPr>
              <a:t>Washington DC, 22 January 2013</a:t>
            </a:r>
            <a:endParaRPr lang="en-GB" sz="1600" dirty="0" smtClean="0">
              <a:solidFill>
                <a:srgbClr val="5F5F5F"/>
              </a:solidFill>
            </a:endParaRPr>
          </a:p>
        </p:txBody>
      </p:sp>
      <p:pic>
        <p:nvPicPr>
          <p:cNvPr id="3077" name="Picture 4" descr="xxx.png"/>
          <p:cNvPicPr>
            <a:picLocks noChangeAspect="1"/>
          </p:cNvPicPr>
          <p:nvPr/>
        </p:nvPicPr>
        <p:blipFill>
          <a:blip r:embed="rId3" cstate="print"/>
          <a:srcRect/>
          <a:stretch>
            <a:fillRect/>
          </a:stretch>
        </p:blipFill>
        <p:spPr bwMode="auto">
          <a:xfrm>
            <a:off x="5364163" y="1055688"/>
            <a:ext cx="1651000" cy="86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850" y="1125538"/>
            <a:ext cx="6985000" cy="285750"/>
          </a:xfrm>
        </p:spPr>
        <p:txBody>
          <a:bodyPr/>
          <a:lstStyle/>
          <a:p>
            <a:r>
              <a:rPr lang="en-US" sz="2400" dirty="0" smtClean="0"/>
              <a:t>Investing in agriculture raises productivity</a:t>
            </a:r>
          </a:p>
        </p:txBody>
      </p:sp>
      <p:pic>
        <p:nvPicPr>
          <p:cNvPr id="6147" name="Content Placeholder 5" descr="Fig_07.png"/>
          <p:cNvPicPr>
            <a:picLocks noGrp="1" noChangeAspect="1"/>
          </p:cNvPicPr>
          <p:nvPr>
            <p:ph idx="1"/>
          </p:nvPr>
        </p:nvPicPr>
        <p:blipFill>
          <a:blip r:embed="rId3" cstate="print"/>
          <a:srcRect t="4628" b="7750"/>
          <a:stretch>
            <a:fillRect/>
          </a:stretch>
        </p:blipFill>
        <p:spPr>
          <a:xfrm>
            <a:off x="717550" y="1700213"/>
            <a:ext cx="5942013" cy="4789487"/>
          </a:xfrm>
        </p:spPr>
      </p:pic>
      <p:sp>
        <p:nvSpPr>
          <p:cNvPr id="6148" name="TextBox 3"/>
          <p:cNvSpPr txBox="1">
            <a:spLocks noChangeArrowheads="1"/>
          </p:cNvSpPr>
          <p:nvPr/>
        </p:nvSpPr>
        <p:spPr bwMode="auto">
          <a:xfrm>
            <a:off x="684213" y="6453188"/>
            <a:ext cx="4824412" cy="215900"/>
          </a:xfrm>
          <a:prstGeom prst="rect">
            <a:avLst/>
          </a:prstGeom>
          <a:noFill/>
          <a:ln w="9525">
            <a:noFill/>
            <a:miter lim="800000"/>
            <a:headEnd/>
            <a:tailEnd/>
          </a:ln>
        </p:spPr>
        <p:txBody>
          <a:bodyPr>
            <a:spAutoFit/>
          </a:bodyPr>
          <a:lstStyle/>
          <a:p>
            <a:r>
              <a:rPr lang="en-US" sz="800" i="1" dirty="0"/>
              <a:t>Source: </a:t>
            </a:r>
            <a:r>
              <a:rPr lang="en-US" sz="800" dirty="0"/>
              <a:t>FAO, 2012a.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850" y="1268413"/>
            <a:ext cx="6985000" cy="287337"/>
          </a:xfrm>
        </p:spPr>
        <p:txBody>
          <a:bodyPr/>
          <a:lstStyle/>
          <a:p>
            <a:r>
              <a:rPr lang="en-US" sz="2400" dirty="0" smtClean="0"/>
              <a:t>Investing in agriculture reduces hunger</a:t>
            </a:r>
          </a:p>
        </p:txBody>
      </p:sp>
      <p:pic>
        <p:nvPicPr>
          <p:cNvPr id="4099" name="Content Placeholder 3" descr="Fig_02.png"/>
          <p:cNvPicPr>
            <a:picLocks noGrp="1" noChangeAspect="1"/>
          </p:cNvPicPr>
          <p:nvPr>
            <p:ph idx="1"/>
          </p:nvPr>
        </p:nvPicPr>
        <p:blipFill>
          <a:blip r:embed="rId3" cstate="print"/>
          <a:srcRect b="10921"/>
          <a:stretch>
            <a:fillRect/>
          </a:stretch>
        </p:blipFill>
        <p:spPr>
          <a:xfrm>
            <a:off x="500063" y="1844675"/>
            <a:ext cx="6519862" cy="4464050"/>
          </a:xfrm>
        </p:spPr>
      </p:pic>
      <p:sp>
        <p:nvSpPr>
          <p:cNvPr id="4100" name="TextBox 3"/>
          <p:cNvSpPr txBox="1">
            <a:spLocks noChangeArrowheads="1"/>
          </p:cNvSpPr>
          <p:nvPr/>
        </p:nvSpPr>
        <p:spPr bwMode="auto">
          <a:xfrm>
            <a:off x="395288" y="6308725"/>
            <a:ext cx="4824412" cy="215900"/>
          </a:xfrm>
          <a:prstGeom prst="rect">
            <a:avLst/>
          </a:prstGeom>
          <a:noFill/>
          <a:ln w="9525">
            <a:noFill/>
            <a:miter lim="800000"/>
            <a:headEnd/>
            <a:tailEnd/>
          </a:ln>
        </p:spPr>
        <p:txBody>
          <a:bodyPr>
            <a:spAutoFit/>
          </a:bodyPr>
          <a:lstStyle/>
          <a:p>
            <a:r>
              <a:rPr lang="en-US" sz="800" i="1" dirty="0"/>
              <a:t>Source:  </a:t>
            </a:r>
            <a:r>
              <a:rPr lang="en-US" sz="800" dirty="0"/>
              <a:t>Authors’ calculations using FAO, 2012a and FAO, IFAD and WFP, 2012.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Progress in reducing hunger has slowed</a:t>
            </a:r>
            <a:endParaRPr lang="en-US" sz="2400" dirty="0"/>
          </a:p>
        </p:txBody>
      </p:sp>
      <p:grpSp>
        <p:nvGrpSpPr>
          <p:cNvPr id="6" name="Group 5"/>
          <p:cNvGrpSpPr/>
          <p:nvPr/>
        </p:nvGrpSpPr>
        <p:grpSpPr>
          <a:xfrm>
            <a:off x="893536" y="1681456"/>
            <a:ext cx="5262640" cy="5136441"/>
            <a:chOff x="893536" y="1681456"/>
            <a:chExt cx="5262640" cy="5136441"/>
          </a:xfrm>
        </p:grpSpPr>
        <p:pic>
          <p:nvPicPr>
            <p:cNvPr id="50179" name="Picture 3"/>
            <p:cNvPicPr>
              <a:picLocks noChangeAspect="1" noChangeArrowheads="1"/>
            </p:cNvPicPr>
            <p:nvPr/>
          </p:nvPicPr>
          <p:blipFill>
            <a:blip r:embed="rId2" cstate="print"/>
            <a:srcRect/>
            <a:stretch>
              <a:fillRect/>
            </a:stretch>
          </p:blipFill>
          <p:spPr bwMode="auto">
            <a:xfrm>
              <a:off x="971600" y="1681456"/>
              <a:ext cx="5184576" cy="4961660"/>
            </a:xfrm>
            <a:prstGeom prst="rect">
              <a:avLst/>
            </a:prstGeom>
            <a:noFill/>
            <a:ln w="9525">
              <a:noFill/>
              <a:miter lim="800000"/>
              <a:headEnd/>
              <a:tailEnd/>
            </a:ln>
          </p:spPr>
        </p:pic>
        <p:sp>
          <p:nvSpPr>
            <p:cNvPr id="8" name="TextBox 7"/>
            <p:cNvSpPr txBox="1"/>
            <p:nvPr/>
          </p:nvSpPr>
          <p:spPr>
            <a:xfrm>
              <a:off x="893536" y="6587065"/>
              <a:ext cx="1518364" cy="230832"/>
            </a:xfrm>
            <a:prstGeom prst="rect">
              <a:avLst/>
            </a:prstGeom>
            <a:noFill/>
          </p:spPr>
          <p:txBody>
            <a:bodyPr wrap="none" rtlCol="0">
              <a:spAutoFit/>
            </a:bodyPr>
            <a:lstStyle/>
            <a:p>
              <a:r>
                <a:rPr lang="en-US" sz="900" dirty="0" smtClean="0"/>
                <a:t>Source: FAO (SOFI 2012)</a:t>
              </a:r>
              <a:endParaRPr lang="en-US" sz="900"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23850" y="1177790"/>
            <a:ext cx="6985000" cy="647700"/>
          </a:xfrm>
        </p:spPr>
        <p:txBody>
          <a:bodyPr/>
          <a:lstStyle/>
          <a:p>
            <a:r>
              <a:rPr lang="en-US" sz="2400" dirty="0" smtClean="0"/>
              <a:t>Investments are too low in regions that need them most</a:t>
            </a:r>
          </a:p>
        </p:txBody>
      </p:sp>
      <p:pic>
        <p:nvPicPr>
          <p:cNvPr id="7171" name="Content Placeholder 3" descr="Fig_08.png"/>
          <p:cNvPicPr>
            <a:picLocks noGrp="1" noChangeAspect="1"/>
          </p:cNvPicPr>
          <p:nvPr>
            <p:ph idx="1"/>
          </p:nvPr>
        </p:nvPicPr>
        <p:blipFill>
          <a:blip r:embed="rId3" cstate="print"/>
          <a:srcRect t="5077"/>
          <a:stretch>
            <a:fillRect/>
          </a:stretch>
        </p:blipFill>
        <p:spPr>
          <a:xfrm>
            <a:off x="468313" y="2084388"/>
            <a:ext cx="6407150" cy="4297362"/>
          </a:xfrm>
        </p:spPr>
      </p:pic>
      <p:sp>
        <p:nvSpPr>
          <p:cNvPr id="7172" name="TextBox 4"/>
          <p:cNvSpPr txBox="1">
            <a:spLocks noChangeArrowheads="1"/>
          </p:cNvSpPr>
          <p:nvPr/>
        </p:nvSpPr>
        <p:spPr bwMode="auto">
          <a:xfrm>
            <a:off x="395288" y="6365875"/>
            <a:ext cx="4824412" cy="215900"/>
          </a:xfrm>
          <a:prstGeom prst="rect">
            <a:avLst/>
          </a:prstGeom>
          <a:noFill/>
          <a:ln w="9525">
            <a:noFill/>
            <a:miter lim="800000"/>
            <a:headEnd/>
            <a:tailEnd/>
          </a:ln>
        </p:spPr>
        <p:txBody>
          <a:bodyPr>
            <a:spAutoFit/>
          </a:bodyPr>
          <a:lstStyle/>
          <a:p>
            <a:r>
              <a:rPr lang="en-US" sz="800" i="1"/>
              <a:t>Source: </a:t>
            </a:r>
            <a:r>
              <a:rPr lang="en-US" sz="800"/>
              <a:t>Authors’ calculations using FAO, 2012a and  World Bank, 2012.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2276872"/>
          <a:ext cx="3851920" cy="4149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995936" y="2276872"/>
          <a:ext cx="3384376" cy="4077072"/>
        </p:xfrm>
        <a:graphic>
          <a:graphicData uri="http://schemas.openxmlformats.org/drawingml/2006/chart">
            <c:chart xmlns:c="http://schemas.openxmlformats.org/drawingml/2006/chart" xmlns:r="http://schemas.openxmlformats.org/officeDocument/2006/relationships" r:id="rId3"/>
          </a:graphicData>
        </a:graphic>
      </p:graphicFrame>
      <p:sp>
        <p:nvSpPr>
          <p:cNvPr id="8196" name="Titolo 1"/>
          <p:cNvSpPr>
            <a:spLocks noGrp="1"/>
          </p:cNvSpPr>
          <p:nvPr>
            <p:ph type="title"/>
          </p:nvPr>
        </p:nvSpPr>
        <p:spPr>
          <a:xfrm>
            <a:off x="323528" y="1340768"/>
            <a:ext cx="6696744" cy="509588"/>
          </a:xfrm>
        </p:spPr>
        <p:txBody>
          <a:bodyPr/>
          <a:lstStyle/>
          <a:p>
            <a:pPr algn="ctr"/>
            <a:r>
              <a:rPr lang="it-IT" dirty="0" err="1" smtClean="0">
                <a:solidFill>
                  <a:srgbClr val="660033"/>
                </a:solidFill>
                <a:cs typeface="Arial" charset="0"/>
              </a:rPr>
              <a:t>Hunger</a:t>
            </a:r>
            <a:r>
              <a:rPr lang="it-IT" dirty="0" smtClean="0">
                <a:solidFill>
                  <a:srgbClr val="660033"/>
                </a:solidFill>
                <a:cs typeface="Arial" charset="0"/>
              </a:rPr>
              <a:t> </a:t>
            </a:r>
            <a:r>
              <a:rPr lang="it-IT" dirty="0" err="1" smtClean="0">
                <a:solidFill>
                  <a:srgbClr val="660033"/>
                </a:solidFill>
                <a:cs typeface="Arial" charset="0"/>
              </a:rPr>
              <a:t>by</a:t>
            </a:r>
            <a:r>
              <a:rPr lang="it-IT" dirty="0" smtClean="0">
                <a:solidFill>
                  <a:srgbClr val="660033"/>
                </a:solidFill>
                <a:cs typeface="Arial" charset="0"/>
              </a:rPr>
              <a:t> </a:t>
            </a:r>
            <a:r>
              <a:rPr lang="it-IT" dirty="0" err="1" smtClean="0">
                <a:solidFill>
                  <a:srgbClr val="660033"/>
                </a:solidFill>
                <a:cs typeface="Arial" charset="0"/>
              </a:rPr>
              <a:t>region</a:t>
            </a:r>
            <a:r>
              <a:rPr lang="it-IT" dirty="0" smtClean="0">
                <a:solidFill>
                  <a:srgbClr val="660033"/>
                </a:solidFill>
                <a:cs typeface="Arial" charset="0"/>
              </a:rPr>
              <a:t>, 1990–2012</a:t>
            </a:r>
          </a:p>
        </p:txBody>
      </p:sp>
      <p:sp>
        <p:nvSpPr>
          <p:cNvPr id="6" name="TextBox 5"/>
          <p:cNvSpPr txBox="1"/>
          <p:nvPr/>
        </p:nvSpPr>
        <p:spPr>
          <a:xfrm>
            <a:off x="2771800" y="6453336"/>
            <a:ext cx="1518364" cy="230832"/>
          </a:xfrm>
          <a:prstGeom prst="rect">
            <a:avLst/>
          </a:prstGeom>
          <a:noFill/>
        </p:spPr>
        <p:txBody>
          <a:bodyPr wrap="none" rtlCol="0">
            <a:spAutoFit/>
          </a:bodyPr>
          <a:lstStyle/>
          <a:p>
            <a:r>
              <a:rPr lang="en-US" sz="900" dirty="0" smtClean="0"/>
              <a:t>Source: FAO (SOFI 2012)</a:t>
            </a:r>
            <a:endParaRPr lang="en-US" sz="9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1268413"/>
            <a:ext cx="6985000" cy="287337"/>
          </a:xfrm>
        </p:spPr>
        <p:txBody>
          <a:bodyPr/>
          <a:lstStyle/>
          <a:p>
            <a:r>
              <a:rPr lang="en-US" dirty="0" smtClean="0"/>
              <a:t>The investment climate is critical</a:t>
            </a:r>
          </a:p>
        </p:txBody>
      </p:sp>
      <p:pic>
        <p:nvPicPr>
          <p:cNvPr id="8195" name="Content Placeholder 3" descr="Fig_16.png"/>
          <p:cNvPicPr>
            <a:picLocks noGrp="1" noChangeAspect="1"/>
          </p:cNvPicPr>
          <p:nvPr>
            <p:ph idx="1"/>
          </p:nvPr>
        </p:nvPicPr>
        <p:blipFill>
          <a:blip r:embed="rId3" cstate="print"/>
          <a:srcRect t="3128"/>
          <a:stretch>
            <a:fillRect/>
          </a:stretch>
        </p:blipFill>
        <p:spPr>
          <a:xfrm>
            <a:off x="1187450" y="1819275"/>
            <a:ext cx="5184775" cy="47053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6985000" cy="432048"/>
          </a:xfrm>
        </p:spPr>
        <p:txBody>
          <a:bodyPr/>
          <a:lstStyle/>
          <a:p>
            <a:r>
              <a:rPr lang="en-US" dirty="0" smtClean="0"/>
              <a:t>Improved governance is a key element</a:t>
            </a:r>
            <a:endParaRPr lang="en-US" dirty="0"/>
          </a:p>
        </p:txBody>
      </p:sp>
      <p:sp>
        <p:nvSpPr>
          <p:cNvPr id="3" name="Content Placeholder 2"/>
          <p:cNvSpPr>
            <a:spLocks noGrp="1"/>
          </p:cNvSpPr>
          <p:nvPr>
            <p:ph idx="1"/>
          </p:nvPr>
        </p:nvSpPr>
        <p:spPr>
          <a:xfrm>
            <a:off x="251520" y="2204864"/>
            <a:ext cx="6923088" cy="4248472"/>
          </a:xfrm>
        </p:spPr>
        <p:txBody>
          <a:bodyPr/>
          <a:lstStyle/>
          <a:p>
            <a:r>
              <a:rPr lang="en-US" sz="2400" dirty="0" smtClean="0"/>
              <a:t>Voluntary Guidelines on the Responsible Governance of Tenure</a:t>
            </a:r>
          </a:p>
          <a:p>
            <a:pPr lvl="1"/>
            <a:r>
              <a:rPr lang="en-US" sz="1400" dirty="0" smtClean="0"/>
              <a:t>Endorsed by the CFS in May 2012</a:t>
            </a:r>
          </a:p>
          <a:p>
            <a:r>
              <a:rPr lang="en-US" sz="2400" dirty="0" smtClean="0"/>
              <a:t>Principles for Responsible Agricultural Investment</a:t>
            </a:r>
          </a:p>
          <a:p>
            <a:pPr lvl="1"/>
            <a:r>
              <a:rPr lang="en-US" sz="1400" dirty="0" smtClean="0"/>
              <a:t>Land and resource rights</a:t>
            </a:r>
          </a:p>
          <a:p>
            <a:pPr lvl="1"/>
            <a:r>
              <a:rPr lang="en-US" sz="1400" dirty="0" smtClean="0"/>
              <a:t>Food security</a:t>
            </a:r>
          </a:p>
          <a:p>
            <a:pPr lvl="1"/>
            <a:r>
              <a:rPr lang="en-US" sz="1400" dirty="0" smtClean="0"/>
              <a:t>Transparency and good governance</a:t>
            </a:r>
          </a:p>
          <a:p>
            <a:pPr lvl="1"/>
            <a:r>
              <a:rPr lang="en-US" sz="1400" dirty="0" smtClean="0"/>
              <a:t>Consultation and participation</a:t>
            </a:r>
          </a:p>
          <a:p>
            <a:pPr lvl="1"/>
            <a:r>
              <a:rPr lang="en-US" sz="1400" dirty="0" smtClean="0"/>
              <a:t>Economic viability</a:t>
            </a:r>
          </a:p>
          <a:p>
            <a:pPr lvl="1"/>
            <a:r>
              <a:rPr lang="en-US" sz="1400" dirty="0" smtClean="0"/>
              <a:t>Social sustainability</a:t>
            </a:r>
          </a:p>
          <a:p>
            <a:pPr lvl="1"/>
            <a:r>
              <a:rPr lang="en-US" sz="1400" dirty="0" smtClean="0"/>
              <a:t>Environmental sustainability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850" y="1341438"/>
            <a:ext cx="6985000" cy="791418"/>
          </a:xfrm>
        </p:spPr>
        <p:txBody>
          <a:bodyPr/>
          <a:lstStyle/>
          <a:p>
            <a:r>
              <a:rPr lang="en-US" dirty="0" smtClean="0"/>
              <a:t>Good business environments are associated with more investment</a:t>
            </a:r>
          </a:p>
        </p:txBody>
      </p:sp>
      <p:pic>
        <p:nvPicPr>
          <p:cNvPr id="9219" name="Picture 2"/>
          <p:cNvPicPr>
            <a:picLocks noGrp="1" noChangeAspect="1" noChangeArrowheads="1"/>
          </p:cNvPicPr>
          <p:nvPr>
            <p:ph idx="1"/>
          </p:nvPr>
        </p:nvPicPr>
        <p:blipFill>
          <a:blip r:embed="rId3" cstate="print"/>
          <a:srcRect l="5679" t="32167" r="6444" b="16959"/>
          <a:stretch>
            <a:fillRect/>
          </a:stretch>
        </p:blipFill>
        <p:spPr>
          <a:xfrm>
            <a:off x="74613" y="2636838"/>
            <a:ext cx="7305675" cy="1944687"/>
          </a:xfrm>
          <a:noFill/>
        </p:spPr>
      </p:pic>
      <p:sp>
        <p:nvSpPr>
          <p:cNvPr id="9220" name="TextBox 4"/>
          <p:cNvSpPr txBox="1">
            <a:spLocks noChangeArrowheads="1"/>
          </p:cNvSpPr>
          <p:nvPr/>
        </p:nvSpPr>
        <p:spPr bwMode="auto">
          <a:xfrm>
            <a:off x="107950" y="4581525"/>
            <a:ext cx="4824413" cy="214313"/>
          </a:xfrm>
          <a:prstGeom prst="rect">
            <a:avLst/>
          </a:prstGeom>
          <a:noFill/>
          <a:ln w="9525">
            <a:noFill/>
            <a:miter lim="800000"/>
            <a:headEnd/>
            <a:tailEnd/>
          </a:ln>
        </p:spPr>
        <p:txBody>
          <a:bodyPr>
            <a:spAutoFit/>
          </a:bodyPr>
          <a:lstStyle/>
          <a:p>
            <a:r>
              <a:rPr lang="en-US" sz="800" i="1"/>
              <a:t>Source: </a:t>
            </a:r>
            <a:r>
              <a:rPr lang="en-US" sz="800"/>
              <a:t>Authors’ calculations using FAO, 2012a and World Bank, 2011b.</a:t>
            </a:r>
          </a:p>
        </p:txBody>
      </p:sp>
      <p:sp>
        <p:nvSpPr>
          <p:cNvPr id="7" name="Oval 6"/>
          <p:cNvSpPr/>
          <p:nvPr/>
        </p:nvSpPr>
        <p:spPr>
          <a:xfrm>
            <a:off x="3275856" y="3717032"/>
            <a:ext cx="1368152"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36096" y="3717032"/>
            <a:ext cx="1368152"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are also important</a:t>
            </a:r>
            <a:endParaRPr lang="en-US" dirty="0"/>
          </a:p>
        </p:txBody>
      </p:sp>
      <p:grpSp>
        <p:nvGrpSpPr>
          <p:cNvPr id="6" name="Group 5"/>
          <p:cNvGrpSpPr/>
          <p:nvPr/>
        </p:nvGrpSpPr>
        <p:grpSpPr>
          <a:xfrm>
            <a:off x="416745" y="1700808"/>
            <a:ext cx="6655693" cy="4863222"/>
            <a:chOff x="467544" y="1700808"/>
            <a:chExt cx="6655693" cy="4863222"/>
          </a:xfrm>
        </p:grpSpPr>
        <p:pic>
          <p:nvPicPr>
            <p:cNvPr id="1026" name="Picture 2"/>
            <p:cNvPicPr>
              <a:picLocks noChangeAspect="1" noChangeArrowheads="1"/>
            </p:cNvPicPr>
            <p:nvPr/>
          </p:nvPicPr>
          <p:blipFill>
            <a:blip r:embed="rId2" cstate="print"/>
            <a:srcRect/>
            <a:stretch>
              <a:fillRect/>
            </a:stretch>
          </p:blipFill>
          <p:spPr bwMode="auto">
            <a:xfrm>
              <a:off x="467544" y="1700808"/>
              <a:ext cx="6655693" cy="468485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7544" y="6381328"/>
              <a:ext cx="5933851" cy="1827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48" y="1421160"/>
            <a:ext cx="4032448" cy="1008112"/>
          </a:xfrm>
        </p:spPr>
        <p:txBody>
          <a:bodyPr/>
          <a:lstStyle/>
          <a:p>
            <a:r>
              <a:rPr lang="en-US" dirty="0" smtClean="0"/>
              <a:t>Monitoring policy impacts: rice in Mali</a:t>
            </a:r>
            <a:endParaRPr lang="en-US" dirty="0"/>
          </a:p>
        </p:txBody>
      </p:sp>
      <p:grpSp>
        <p:nvGrpSpPr>
          <p:cNvPr id="11" name="Group 10"/>
          <p:cNvGrpSpPr/>
          <p:nvPr/>
        </p:nvGrpSpPr>
        <p:grpSpPr>
          <a:xfrm>
            <a:off x="4205104" y="620688"/>
            <a:ext cx="3035461" cy="3002281"/>
            <a:chOff x="4205104" y="620688"/>
            <a:chExt cx="3035461" cy="3002281"/>
          </a:xfrm>
        </p:grpSpPr>
        <p:sp>
          <p:nvSpPr>
            <p:cNvPr id="14" name="TextBox 13"/>
            <p:cNvSpPr txBox="1"/>
            <p:nvPr/>
          </p:nvSpPr>
          <p:spPr>
            <a:xfrm>
              <a:off x="6140584" y="3376748"/>
              <a:ext cx="1099981" cy="246221"/>
            </a:xfrm>
            <a:prstGeom prst="rect">
              <a:avLst/>
            </a:prstGeom>
            <a:noFill/>
          </p:spPr>
          <p:txBody>
            <a:bodyPr wrap="none" rtlCol="0">
              <a:spAutoFit/>
            </a:bodyPr>
            <a:lstStyle/>
            <a:p>
              <a:r>
                <a:rPr lang="en-US" sz="1000" dirty="0" smtClean="0"/>
                <a:t>Source: MAFAP</a:t>
              </a:r>
              <a:endParaRPr lang="en-US" sz="1000" dirty="0"/>
            </a:p>
          </p:txBody>
        </p:sp>
        <p:grpSp>
          <p:nvGrpSpPr>
            <p:cNvPr id="15" name="Group 14"/>
            <p:cNvGrpSpPr/>
            <p:nvPr/>
          </p:nvGrpSpPr>
          <p:grpSpPr>
            <a:xfrm>
              <a:off x="4205104" y="620688"/>
              <a:ext cx="2932113" cy="2768600"/>
              <a:chOff x="179512" y="1772816"/>
              <a:chExt cx="2932113" cy="2768600"/>
            </a:xfrm>
          </p:grpSpPr>
          <p:pic>
            <p:nvPicPr>
              <p:cNvPr id="55300" name="Picture 4"/>
              <p:cNvPicPr>
                <a:picLocks noChangeAspect="1" noChangeArrowheads="1"/>
              </p:cNvPicPr>
              <p:nvPr/>
            </p:nvPicPr>
            <p:blipFill>
              <a:blip r:embed="rId2" cstate="print"/>
              <a:srcRect/>
              <a:stretch>
                <a:fillRect/>
              </a:stretch>
            </p:blipFill>
            <p:spPr bwMode="auto">
              <a:xfrm>
                <a:off x="179512" y="1772816"/>
                <a:ext cx="2932113" cy="2768600"/>
              </a:xfrm>
              <a:prstGeom prst="rect">
                <a:avLst/>
              </a:prstGeom>
              <a:noFill/>
            </p:spPr>
          </p:pic>
          <p:sp>
            <p:nvSpPr>
              <p:cNvPr id="13" name="TextBox 12"/>
              <p:cNvSpPr txBox="1"/>
              <p:nvPr/>
            </p:nvSpPr>
            <p:spPr>
              <a:xfrm>
                <a:off x="205961" y="1779509"/>
                <a:ext cx="2182008" cy="307777"/>
              </a:xfrm>
              <a:prstGeom prst="rect">
                <a:avLst/>
              </a:prstGeom>
              <a:noFill/>
            </p:spPr>
            <p:txBody>
              <a:bodyPr wrap="none" rtlCol="0">
                <a:spAutoFit/>
              </a:bodyPr>
              <a:lstStyle/>
              <a:p>
                <a:r>
                  <a:rPr lang="en-US" sz="1400" dirty="0" smtClean="0"/>
                  <a:t>Large share of </a:t>
                </a:r>
                <a:r>
                  <a:rPr lang="en-US" sz="1400" dirty="0" err="1" smtClean="0"/>
                  <a:t>ag</a:t>
                </a:r>
                <a:r>
                  <a:rPr lang="en-US" sz="1400" dirty="0" smtClean="0"/>
                  <a:t> budget</a:t>
                </a:r>
                <a:endParaRPr lang="en-US" sz="1400" dirty="0"/>
              </a:p>
            </p:txBody>
          </p:sp>
        </p:grpSp>
      </p:grpSp>
      <p:grpSp>
        <p:nvGrpSpPr>
          <p:cNvPr id="20" name="Group 19"/>
          <p:cNvGrpSpPr/>
          <p:nvPr/>
        </p:nvGrpSpPr>
        <p:grpSpPr>
          <a:xfrm>
            <a:off x="285557" y="3463280"/>
            <a:ext cx="5136073" cy="3251482"/>
            <a:chOff x="285557" y="3463280"/>
            <a:chExt cx="5136073" cy="3251482"/>
          </a:xfrm>
        </p:grpSpPr>
        <p:grpSp>
          <p:nvGrpSpPr>
            <p:cNvPr id="12" name="Group 11"/>
            <p:cNvGrpSpPr/>
            <p:nvPr/>
          </p:nvGrpSpPr>
          <p:grpSpPr>
            <a:xfrm>
              <a:off x="313365" y="3463280"/>
              <a:ext cx="5108265" cy="3073213"/>
              <a:chOff x="313365" y="3463280"/>
              <a:chExt cx="5108265" cy="3073213"/>
            </a:xfrm>
          </p:grpSpPr>
          <p:pic>
            <p:nvPicPr>
              <p:cNvPr id="55299" name="Picture 1"/>
              <p:cNvPicPr>
                <a:picLocks noChangeAspect="1" noChangeArrowheads="1"/>
              </p:cNvPicPr>
              <p:nvPr/>
            </p:nvPicPr>
            <p:blipFill>
              <a:blip r:embed="rId3" cstate="print"/>
              <a:srcRect/>
              <a:stretch>
                <a:fillRect/>
              </a:stretch>
            </p:blipFill>
            <p:spPr bwMode="auto">
              <a:xfrm>
                <a:off x="335280" y="3771068"/>
                <a:ext cx="5086350" cy="2765425"/>
              </a:xfrm>
              <a:prstGeom prst="rect">
                <a:avLst/>
              </a:prstGeom>
              <a:noFill/>
              <a:ln w="9525">
                <a:noFill/>
                <a:miter lim="800000"/>
                <a:headEnd/>
                <a:tailEnd/>
              </a:ln>
            </p:spPr>
          </p:pic>
          <p:sp>
            <p:nvSpPr>
              <p:cNvPr id="16" name="TextBox 15"/>
              <p:cNvSpPr txBox="1"/>
              <p:nvPr/>
            </p:nvSpPr>
            <p:spPr>
              <a:xfrm>
                <a:off x="313365" y="3463280"/>
                <a:ext cx="4503156" cy="307777"/>
              </a:xfrm>
              <a:prstGeom prst="rect">
                <a:avLst/>
              </a:prstGeom>
              <a:noFill/>
            </p:spPr>
            <p:txBody>
              <a:bodyPr wrap="none" rtlCol="0">
                <a:spAutoFit/>
              </a:bodyPr>
              <a:lstStyle/>
              <a:p>
                <a:r>
                  <a:rPr lang="en-US" sz="1400" dirty="0" smtClean="0"/>
                  <a:t>… but policies provide price disincentives to producers</a:t>
                </a:r>
                <a:endParaRPr lang="en-US" sz="1400" dirty="0"/>
              </a:p>
            </p:txBody>
          </p:sp>
        </p:grpSp>
        <p:sp>
          <p:nvSpPr>
            <p:cNvPr id="19" name="TextBox 18"/>
            <p:cNvSpPr txBox="1"/>
            <p:nvPr/>
          </p:nvSpPr>
          <p:spPr>
            <a:xfrm>
              <a:off x="285557" y="6468541"/>
              <a:ext cx="1099981" cy="246221"/>
            </a:xfrm>
            <a:prstGeom prst="rect">
              <a:avLst/>
            </a:prstGeom>
            <a:noFill/>
          </p:spPr>
          <p:txBody>
            <a:bodyPr wrap="none" rtlCol="0">
              <a:spAutoFit/>
            </a:bodyPr>
            <a:lstStyle/>
            <a:p>
              <a:r>
                <a:rPr lang="en-US" sz="1000" dirty="0" smtClean="0"/>
                <a:t>Source: MAFAP</a:t>
              </a:r>
              <a:endParaRPr lang="en-US"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6985000" cy="864096"/>
          </a:xfrm>
        </p:spPr>
        <p:txBody>
          <a:bodyPr/>
          <a:lstStyle/>
          <a:p>
            <a:r>
              <a:rPr lang="en-US" dirty="0" smtClean="0"/>
              <a:t>Higher prices have renewed attention to agriculture</a:t>
            </a:r>
            <a:endParaRPr lang="en-US" dirty="0"/>
          </a:p>
        </p:txBody>
      </p:sp>
      <p:pic>
        <p:nvPicPr>
          <p:cNvPr id="47106" name="Picture 2"/>
          <p:cNvPicPr>
            <a:picLocks noChangeAspect="1" noChangeArrowheads="1"/>
          </p:cNvPicPr>
          <p:nvPr/>
        </p:nvPicPr>
        <p:blipFill>
          <a:blip r:embed="rId2" cstate="print"/>
          <a:srcRect/>
          <a:stretch>
            <a:fillRect/>
          </a:stretch>
        </p:blipFill>
        <p:spPr bwMode="auto">
          <a:xfrm>
            <a:off x="179512" y="2241468"/>
            <a:ext cx="7200800" cy="3770146"/>
          </a:xfrm>
          <a:prstGeom prst="rect">
            <a:avLst/>
          </a:prstGeom>
          <a:noFill/>
          <a:ln w="9525">
            <a:noFill/>
            <a:miter lim="800000"/>
            <a:headEnd/>
            <a:tailEnd/>
          </a:ln>
        </p:spPr>
      </p:pic>
      <p:sp>
        <p:nvSpPr>
          <p:cNvPr id="6" name="TextBox 5"/>
          <p:cNvSpPr txBox="1"/>
          <p:nvPr/>
        </p:nvSpPr>
        <p:spPr>
          <a:xfrm>
            <a:off x="251520" y="6021288"/>
            <a:ext cx="922047" cy="246221"/>
          </a:xfrm>
          <a:prstGeom prst="rect">
            <a:avLst/>
          </a:prstGeom>
          <a:noFill/>
        </p:spPr>
        <p:txBody>
          <a:bodyPr wrap="none" rtlCol="0">
            <a:spAutoFit/>
          </a:bodyPr>
          <a:lstStyle/>
          <a:p>
            <a:r>
              <a:rPr lang="en-US" sz="1000" i="1" dirty="0" smtClean="0"/>
              <a:t>Source</a:t>
            </a:r>
            <a:r>
              <a:rPr lang="en-US" sz="1000" dirty="0" smtClean="0"/>
              <a:t>: FAO</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3850" y="1268413"/>
            <a:ext cx="6985000" cy="864443"/>
          </a:xfrm>
        </p:spPr>
        <p:txBody>
          <a:bodyPr/>
          <a:lstStyle/>
          <a:p>
            <a:r>
              <a:rPr lang="en-US" dirty="0" smtClean="0"/>
              <a:t>Governments must focus on</a:t>
            </a:r>
            <a:br>
              <a:rPr lang="en-US" dirty="0" smtClean="0"/>
            </a:br>
            <a:r>
              <a:rPr lang="en-US" dirty="0" smtClean="0"/>
              <a:t>public goods with large impacts</a:t>
            </a:r>
          </a:p>
        </p:txBody>
      </p:sp>
      <p:pic>
        <p:nvPicPr>
          <p:cNvPr id="13315" name="Picture 4" descr="Fig_25.png"/>
          <p:cNvPicPr>
            <a:picLocks noChangeAspect="1"/>
          </p:cNvPicPr>
          <p:nvPr/>
        </p:nvPicPr>
        <p:blipFill>
          <a:blip r:embed="rId3" cstate="print"/>
          <a:srcRect l="3577" t="6857" r="4333" b="70280"/>
          <a:stretch>
            <a:fillRect/>
          </a:stretch>
        </p:blipFill>
        <p:spPr bwMode="auto">
          <a:xfrm>
            <a:off x="3851275" y="3357563"/>
            <a:ext cx="3457575" cy="2087562"/>
          </a:xfrm>
          <a:prstGeom prst="rect">
            <a:avLst/>
          </a:prstGeom>
          <a:noFill/>
          <a:ln w="9525">
            <a:noFill/>
            <a:miter lim="800000"/>
            <a:headEnd/>
            <a:tailEnd/>
          </a:ln>
        </p:spPr>
      </p:pic>
      <p:pic>
        <p:nvPicPr>
          <p:cNvPr id="13316" name="Content Placeholder 6" descr="Fig_24.png"/>
          <p:cNvPicPr>
            <a:picLocks noGrp="1" noChangeAspect="1"/>
          </p:cNvPicPr>
          <p:nvPr>
            <p:ph idx="1"/>
          </p:nvPr>
        </p:nvPicPr>
        <p:blipFill>
          <a:blip r:embed="rId4" cstate="print"/>
          <a:srcRect l="2864" t="6857" r="3128" b="70280"/>
          <a:stretch>
            <a:fillRect/>
          </a:stretch>
        </p:blipFill>
        <p:spPr>
          <a:xfrm>
            <a:off x="107950" y="3357563"/>
            <a:ext cx="3527425" cy="2087562"/>
          </a:xfrm>
        </p:spPr>
      </p:pic>
      <p:pic>
        <p:nvPicPr>
          <p:cNvPr id="13317" name="Picture 8" descr="SLIDE 11.png"/>
          <p:cNvPicPr>
            <a:picLocks noChangeAspect="1"/>
          </p:cNvPicPr>
          <p:nvPr/>
        </p:nvPicPr>
        <p:blipFill>
          <a:blip r:embed="rId5" cstate="print"/>
          <a:srcRect l="433"/>
          <a:stretch>
            <a:fillRect/>
          </a:stretch>
        </p:blipFill>
        <p:spPr bwMode="auto">
          <a:xfrm>
            <a:off x="107950" y="2493963"/>
            <a:ext cx="7200900" cy="719137"/>
          </a:xfrm>
          <a:prstGeom prst="rect">
            <a:avLst/>
          </a:prstGeom>
          <a:noFill/>
          <a:ln w="9525">
            <a:noFill/>
            <a:miter lim="800000"/>
            <a:headEnd/>
            <a:tailEnd/>
          </a:ln>
        </p:spPr>
      </p:pic>
      <p:sp>
        <p:nvSpPr>
          <p:cNvPr id="13318" name="TextBox 9"/>
          <p:cNvSpPr txBox="1">
            <a:spLocks noChangeArrowheads="1"/>
          </p:cNvSpPr>
          <p:nvPr/>
        </p:nvSpPr>
        <p:spPr bwMode="auto">
          <a:xfrm>
            <a:off x="107950" y="5445125"/>
            <a:ext cx="4824413" cy="215900"/>
          </a:xfrm>
          <a:prstGeom prst="rect">
            <a:avLst/>
          </a:prstGeom>
          <a:noFill/>
          <a:ln w="9525">
            <a:noFill/>
            <a:miter lim="800000"/>
            <a:headEnd/>
            <a:tailEnd/>
          </a:ln>
        </p:spPr>
        <p:txBody>
          <a:bodyPr>
            <a:spAutoFit/>
          </a:bodyPr>
          <a:lstStyle/>
          <a:p>
            <a:r>
              <a:rPr lang="en-US" sz="800" i="1"/>
              <a:t>Source: </a:t>
            </a:r>
            <a:r>
              <a:rPr lang="en-US" sz="800"/>
              <a:t>Fan, Zhang and Zhang, 2004.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3528" y="1184095"/>
            <a:ext cx="6985000" cy="647278"/>
          </a:xfrm>
        </p:spPr>
        <p:txBody>
          <a:bodyPr/>
          <a:lstStyle/>
          <a:p>
            <a:r>
              <a:rPr lang="en-US" dirty="0" smtClean="0"/>
              <a:t>Key messages</a:t>
            </a:r>
          </a:p>
        </p:txBody>
      </p:sp>
      <p:sp>
        <p:nvSpPr>
          <p:cNvPr id="14339" name="Content Placeholder 2"/>
          <p:cNvSpPr>
            <a:spLocks noGrp="1"/>
          </p:cNvSpPr>
          <p:nvPr>
            <p:ph idx="1"/>
          </p:nvPr>
        </p:nvSpPr>
        <p:spPr>
          <a:xfrm>
            <a:off x="250825" y="1916832"/>
            <a:ext cx="7058025" cy="4680520"/>
          </a:xfrm>
        </p:spPr>
        <p:txBody>
          <a:bodyPr/>
          <a:lstStyle/>
          <a:p>
            <a:pPr>
              <a:buClr>
                <a:srgbClr val="CC6600"/>
              </a:buClr>
              <a:buSzPct val="120000"/>
              <a:buFont typeface="Wingdings" pitchFamily="2" charset="2"/>
              <a:buChar char="§"/>
            </a:pPr>
            <a:r>
              <a:rPr lang="en-US" sz="2200" dirty="0" smtClean="0"/>
              <a:t>Investing in agriculture is one of the most effective strategies for reducing poverty and hunger</a:t>
            </a:r>
          </a:p>
          <a:p>
            <a:pPr>
              <a:buClr>
                <a:srgbClr val="CC6600"/>
              </a:buClr>
              <a:buSzPct val="120000"/>
              <a:buFont typeface="Wingdings" pitchFamily="2" charset="2"/>
              <a:buChar char="§"/>
            </a:pPr>
            <a:r>
              <a:rPr lang="en-US" sz="2200" dirty="0" smtClean="0"/>
              <a:t>Farmers are the largest investors in agriculture, and must be central to agricultural investment strategies</a:t>
            </a:r>
          </a:p>
          <a:p>
            <a:pPr>
              <a:buClr>
                <a:srgbClr val="CC6600"/>
              </a:buClr>
              <a:buSzPct val="120000"/>
              <a:buFont typeface="Wingdings" pitchFamily="2" charset="2"/>
              <a:buChar char="§"/>
            </a:pPr>
            <a:r>
              <a:rPr lang="en-US" sz="2200" dirty="0" smtClean="0"/>
              <a:t>A </a:t>
            </a:r>
            <a:r>
              <a:rPr lang="en-US" sz="2200" dirty="0" err="1" smtClean="0"/>
              <a:t>favourable</a:t>
            </a:r>
            <a:r>
              <a:rPr lang="en-US" sz="2200" dirty="0" smtClean="0"/>
              <a:t> investment climate is necessary but not sufficient</a:t>
            </a:r>
            <a:endParaRPr lang="en-US" sz="2000" dirty="0" smtClean="0"/>
          </a:p>
          <a:p>
            <a:pPr lvl="1">
              <a:buClr>
                <a:srgbClr val="CC6600"/>
              </a:buClr>
              <a:buSzPct val="120000"/>
              <a:buFont typeface="Wingdings" pitchFamily="2" charset="2"/>
              <a:buChar char="§"/>
            </a:pPr>
            <a:r>
              <a:rPr lang="en-US" sz="1400" dirty="0" smtClean="0"/>
              <a:t>small farmers need special assistance to overcome barriers</a:t>
            </a:r>
          </a:p>
          <a:p>
            <a:pPr lvl="1">
              <a:buClr>
                <a:srgbClr val="CC6600"/>
              </a:buClr>
              <a:buSzPct val="120000"/>
              <a:buFont typeface="Wingdings" pitchFamily="2" charset="2"/>
              <a:buChar char="§"/>
            </a:pPr>
            <a:r>
              <a:rPr lang="en-US" sz="1400" dirty="0" smtClean="0"/>
              <a:t>large-scale investments need special attention to ensure broad and sustainable benefits</a:t>
            </a:r>
          </a:p>
          <a:p>
            <a:pPr>
              <a:buClr>
                <a:srgbClr val="CC6600"/>
              </a:buClr>
              <a:buSzPct val="120000"/>
              <a:buFont typeface="Wingdings" pitchFamily="2" charset="2"/>
              <a:buChar char="§"/>
            </a:pPr>
            <a:r>
              <a:rPr lang="en-US" sz="2200" dirty="0" smtClean="0"/>
              <a:t>Governments must focus on public goods with high social returns</a:t>
            </a:r>
          </a:p>
          <a:p>
            <a:pPr>
              <a:buClr>
                <a:srgbClr val="CC6600"/>
              </a:buClr>
              <a:buSzPct val="120000"/>
              <a:buFont typeface="Wingdings" pitchFamily="2" charset="2"/>
              <a:buChar char="§"/>
            </a:pPr>
            <a:r>
              <a:rPr lang="en-US" sz="2200" dirty="0" smtClean="0"/>
              <a:t>An improved evidence base is essential</a:t>
            </a:r>
          </a:p>
          <a:p>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1268413"/>
            <a:ext cx="6985000" cy="287337"/>
          </a:xfrm>
        </p:spPr>
        <p:txBody>
          <a:bodyPr/>
          <a:lstStyle/>
          <a:p>
            <a:pPr eaLnBrk="1" hangingPunct="1"/>
            <a:r>
              <a:rPr lang="en-US" sz="3200" smtClean="0"/>
              <a:t>For more information</a:t>
            </a:r>
            <a:endParaRPr lang="en-GB" sz="3200" smtClean="0"/>
          </a:p>
        </p:txBody>
      </p:sp>
      <p:sp>
        <p:nvSpPr>
          <p:cNvPr id="16387" name="Rectangle 4"/>
          <p:cNvSpPr>
            <a:spLocks noChangeArrowheads="1"/>
          </p:cNvSpPr>
          <p:nvPr/>
        </p:nvSpPr>
        <p:spPr bwMode="auto">
          <a:xfrm>
            <a:off x="3635375" y="2419350"/>
            <a:ext cx="3671888" cy="3025775"/>
          </a:xfrm>
          <a:prstGeom prst="rect">
            <a:avLst/>
          </a:prstGeom>
          <a:noFill/>
          <a:ln w="9525">
            <a:noFill/>
            <a:miter lim="800000"/>
            <a:headEnd/>
            <a:tailEnd/>
          </a:ln>
        </p:spPr>
        <p:txBody>
          <a:bodyPr/>
          <a:lstStyle/>
          <a:p>
            <a:pPr algn="ctr">
              <a:spcBef>
                <a:spcPct val="50000"/>
              </a:spcBef>
              <a:buFont typeface="Wingdings" pitchFamily="2" charset="2"/>
              <a:buNone/>
            </a:pPr>
            <a:r>
              <a:rPr lang="de-DE" sz="2400" b="1" dirty="0"/>
              <a:t>The State </a:t>
            </a:r>
            <a:r>
              <a:rPr lang="de-DE" sz="2400" b="1" dirty="0" err="1"/>
              <a:t>of</a:t>
            </a:r>
            <a:r>
              <a:rPr lang="de-DE" sz="2400" b="1" dirty="0"/>
              <a:t> </a:t>
            </a:r>
            <a:br>
              <a:rPr lang="de-DE" sz="2400" b="1" dirty="0"/>
            </a:br>
            <a:r>
              <a:rPr lang="de-DE" sz="2400" b="1" dirty="0"/>
              <a:t>Food </a:t>
            </a:r>
            <a:r>
              <a:rPr lang="de-DE" sz="2400" b="1" dirty="0" err="1"/>
              <a:t>and</a:t>
            </a:r>
            <a:r>
              <a:rPr lang="de-DE" sz="2400" b="1" dirty="0"/>
              <a:t> </a:t>
            </a:r>
            <a:r>
              <a:rPr lang="de-DE" sz="2400" b="1" dirty="0" err="1"/>
              <a:t>Agriculture</a:t>
            </a:r>
            <a:r>
              <a:rPr lang="de-DE" sz="2400" b="1" dirty="0"/>
              <a:t/>
            </a:r>
            <a:br>
              <a:rPr lang="de-DE" sz="2400" b="1" dirty="0"/>
            </a:br>
            <a:r>
              <a:rPr lang="en-US" sz="1600" b="1" dirty="0"/>
              <a:t>Investing in agriculture</a:t>
            </a:r>
            <a:br>
              <a:rPr lang="en-US" sz="1600" b="1" dirty="0"/>
            </a:br>
            <a:r>
              <a:rPr lang="en-US" sz="1600" b="1" dirty="0"/>
              <a:t>for a better future </a:t>
            </a:r>
            <a:endParaRPr lang="de-DE" sz="1600" dirty="0"/>
          </a:p>
          <a:p>
            <a:pPr algn="ctr">
              <a:spcBef>
                <a:spcPct val="50000"/>
              </a:spcBef>
              <a:buFont typeface="Wingdings" pitchFamily="2" charset="2"/>
              <a:buNone/>
            </a:pPr>
            <a:endParaRPr lang="de-DE" sz="1400" dirty="0"/>
          </a:p>
          <a:p>
            <a:pPr algn="ctr">
              <a:spcBef>
                <a:spcPct val="50000"/>
              </a:spcBef>
              <a:buFont typeface="Wingdings" pitchFamily="2" charset="2"/>
              <a:buNone/>
            </a:pPr>
            <a:r>
              <a:rPr lang="de-DE" sz="1400" dirty="0" err="1"/>
              <a:t>FAO‘s</a:t>
            </a:r>
            <a:r>
              <a:rPr lang="de-DE" sz="1400" dirty="0"/>
              <a:t> </a:t>
            </a:r>
            <a:r>
              <a:rPr lang="de-DE" sz="1400" dirty="0" err="1" smtClean="0"/>
              <a:t>flagship</a:t>
            </a:r>
            <a:r>
              <a:rPr lang="de-DE" sz="1400" dirty="0" smtClean="0"/>
              <a:t> </a:t>
            </a:r>
            <a:r>
              <a:rPr lang="de-DE" sz="1400" dirty="0" err="1"/>
              <a:t>publication</a:t>
            </a:r>
            <a:r>
              <a:rPr lang="de-DE" sz="1400" dirty="0"/>
              <a:t>.</a:t>
            </a:r>
          </a:p>
          <a:p>
            <a:pPr algn="ctr">
              <a:spcBef>
                <a:spcPct val="50000"/>
              </a:spcBef>
              <a:buFont typeface="Wingdings" pitchFamily="2" charset="2"/>
              <a:buNone/>
            </a:pPr>
            <a:endParaRPr lang="de-DE" sz="1400" dirty="0"/>
          </a:p>
          <a:p>
            <a:pPr algn="ctr">
              <a:spcBef>
                <a:spcPct val="50000"/>
              </a:spcBef>
              <a:buFont typeface="Wingdings" pitchFamily="2" charset="2"/>
              <a:buNone/>
            </a:pPr>
            <a:r>
              <a:rPr lang="de-DE" sz="1400" dirty="0" err="1"/>
              <a:t>Available</a:t>
            </a:r>
            <a:r>
              <a:rPr lang="de-DE" sz="1400" dirty="0"/>
              <a:t> in English, French, </a:t>
            </a:r>
            <a:r>
              <a:rPr lang="de-DE" sz="1400" dirty="0" err="1"/>
              <a:t>Spanish</a:t>
            </a:r>
            <a:r>
              <a:rPr lang="de-DE" sz="1400" dirty="0"/>
              <a:t>, </a:t>
            </a:r>
            <a:r>
              <a:rPr lang="de-DE" sz="1400" dirty="0" err="1"/>
              <a:t>Russian</a:t>
            </a:r>
            <a:r>
              <a:rPr lang="de-DE" sz="1400" dirty="0"/>
              <a:t>, </a:t>
            </a:r>
            <a:r>
              <a:rPr lang="de-DE" sz="1400" dirty="0" err="1"/>
              <a:t>Arabic</a:t>
            </a:r>
            <a:r>
              <a:rPr lang="de-DE" sz="1400" dirty="0"/>
              <a:t> </a:t>
            </a:r>
            <a:r>
              <a:rPr lang="de-DE" sz="1400" dirty="0" err="1"/>
              <a:t>and</a:t>
            </a:r>
            <a:r>
              <a:rPr lang="de-DE" sz="1400" dirty="0"/>
              <a:t> Chinese </a:t>
            </a:r>
            <a:endParaRPr lang="en-US" sz="1400" dirty="0"/>
          </a:p>
          <a:p>
            <a:pPr algn="ctr">
              <a:spcBef>
                <a:spcPct val="50000"/>
              </a:spcBef>
              <a:buFont typeface="Wingdings" pitchFamily="2" charset="2"/>
              <a:buNone/>
            </a:pPr>
            <a:endParaRPr lang="en-US" sz="1400" dirty="0"/>
          </a:p>
          <a:p>
            <a:pPr algn="ctr">
              <a:spcBef>
                <a:spcPct val="50000"/>
              </a:spcBef>
              <a:buFont typeface="Wingdings" pitchFamily="2" charset="2"/>
              <a:buNone/>
            </a:pPr>
            <a:r>
              <a:rPr lang="en-US" sz="1600" b="1" u="sng" dirty="0">
                <a:solidFill>
                  <a:srgbClr val="FF0000"/>
                </a:solidFill>
                <a:hlinkClick r:id="rId3"/>
              </a:rPr>
              <a:t>www.fao.org/publications/sofa</a:t>
            </a:r>
            <a:r>
              <a:rPr lang="en-US" sz="2000" b="1" u="sng" dirty="0">
                <a:solidFill>
                  <a:srgbClr val="FF0000"/>
                </a:solidFill>
                <a:hlinkClick r:id="rId3"/>
              </a:rPr>
              <a:t> </a:t>
            </a:r>
            <a:endParaRPr lang="en-GB" sz="2000" b="1" u="sng" dirty="0">
              <a:solidFill>
                <a:srgbClr val="FF0000"/>
              </a:solidFill>
            </a:endParaRPr>
          </a:p>
        </p:txBody>
      </p:sp>
      <p:pic>
        <p:nvPicPr>
          <p:cNvPr id="16388" name="Picture 4" descr="Cover_En.jpg"/>
          <p:cNvPicPr>
            <a:picLocks noChangeAspect="1"/>
          </p:cNvPicPr>
          <p:nvPr/>
        </p:nvPicPr>
        <p:blipFill>
          <a:blip r:embed="rId4" cstate="print"/>
          <a:srcRect/>
          <a:stretch>
            <a:fillRect/>
          </a:stretch>
        </p:blipFill>
        <p:spPr bwMode="auto">
          <a:xfrm>
            <a:off x="323850" y="1873250"/>
            <a:ext cx="3178175" cy="4464050"/>
          </a:xfrm>
          <a:prstGeom prst="rect">
            <a:avLst/>
          </a:prstGeom>
          <a:noFill/>
          <a:ln w="9525">
            <a:solidFill>
              <a:schemeClr val="bg1">
                <a:lumMod val="85000"/>
              </a:schemeClr>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6840984" cy="359346"/>
          </a:xfrm>
        </p:spPr>
        <p:txBody>
          <a:bodyPr/>
          <a:lstStyle/>
          <a:p>
            <a:r>
              <a:rPr lang="en-US" sz="2400" dirty="0" smtClean="0"/>
              <a:t>ODA to agriculture has followed price trends</a:t>
            </a:r>
            <a:endParaRPr lang="en-US" sz="2400" dirty="0"/>
          </a:p>
        </p:txBody>
      </p:sp>
      <p:pic>
        <p:nvPicPr>
          <p:cNvPr id="49154" name="Picture 2"/>
          <p:cNvPicPr>
            <a:picLocks noChangeAspect="1" noChangeArrowheads="1"/>
          </p:cNvPicPr>
          <p:nvPr/>
        </p:nvPicPr>
        <p:blipFill>
          <a:blip r:embed="rId2" cstate="print"/>
          <a:srcRect/>
          <a:stretch>
            <a:fillRect/>
          </a:stretch>
        </p:blipFill>
        <p:spPr bwMode="auto">
          <a:xfrm>
            <a:off x="683568" y="1700808"/>
            <a:ext cx="6120680" cy="4992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3850" y="1052513"/>
            <a:ext cx="6985000" cy="647700"/>
          </a:xfrm>
        </p:spPr>
        <p:txBody>
          <a:bodyPr/>
          <a:lstStyle/>
          <a:p>
            <a:r>
              <a:rPr lang="en-US" sz="2400" dirty="0" smtClean="0"/>
              <a:t>Agriculture has also declined as a share of domestic public expenditures</a:t>
            </a:r>
          </a:p>
        </p:txBody>
      </p:sp>
      <p:pic>
        <p:nvPicPr>
          <p:cNvPr id="12291" name="Content Placeholder 3" descr="Fig_12.png"/>
          <p:cNvPicPr>
            <a:picLocks noGrp="1" noChangeAspect="1"/>
          </p:cNvPicPr>
          <p:nvPr>
            <p:ph idx="1"/>
          </p:nvPr>
        </p:nvPicPr>
        <p:blipFill>
          <a:blip r:embed="rId3" cstate="print"/>
          <a:srcRect t="4901"/>
          <a:stretch>
            <a:fillRect/>
          </a:stretch>
        </p:blipFill>
        <p:spPr>
          <a:xfrm>
            <a:off x="755650" y="1917700"/>
            <a:ext cx="5976938" cy="47148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9552" y="1268760"/>
            <a:ext cx="6502688" cy="5184576"/>
            <a:chOff x="539552" y="1268760"/>
            <a:chExt cx="6502688" cy="5184576"/>
          </a:xfrm>
        </p:grpSpPr>
        <p:pic>
          <p:nvPicPr>
            <p:cNvPr id="1026" name="Picture 2"/>
            <p:cNvPicPr>
              <a:picLocks noChangeAspect="1" noChangeArrowheads="1"/>
            </p:cNvPicPr>
            <p:nvPr/>
          </p:nvPicPr>
          <p:blipFill>
            <a:blip r:embed="rId2" cstate="print"/>
            <a:srcRect/>
            <a:stretch>
              <a:fillRect/>
            </a:stretch>
          </p:blipFill>
          <p:spPr bwMode="auto">
            <a:xfrm>
              <a:off x="539552" y="1268760"/>
              <a:ext cx="6502688" cy="5184576"/>
            </a:xfrm>
            <a:prstGeom prst="rect">
              <a:avLst/>
            </a:prstGeom>
            <a:noFill/>
            <a:ln w="9525">
              <a:noFill/>
              <a:miter lim="800000"/>
              <a:headEnd/>
              <a:tailEnd/>
            </a:ln>
          </p:spPr>
        </p:pic>
        <p:sp>
          <p:nvSpPr>
            <p:cNvPr id="3" name="TextBox 2"/>
            <p:cNvSpPr txBox="1"/>
            <p:nvPr/>
          </p:nvSpPr>
          <p:spPr>
            <a:xfrm>
              <a:off x="3369960" y="5360640"/>
              <a:ext cx="970137" cy="276999"/>
            </a:xfrm>
            <a:prstGeom prst="rect">
              <a:avLst/>
            </a:prstGeom>
            <a:noFill/>
          </p:spPr>
          <p:txBody>
            <a:bodyPr wrap="none" rtlCol="0">
              <a:spAutoFit/>
            </a:bodyPr>
            <a:lstStyle/>
            <a:p>
              <a:r>
                <a:rPr lang="en-US" sz="1200" dirty="0" smtClean="0">
                  <a:solidFill>
                    <a:schemeClr val="accent2"/>
                  </a:solidFill>
                </a:rPr>
                <a:t>(WIR 2009)</a:t>
              </a:r>
              <a:endParaRPr lang="en-US" sz="1200" dirty="0">
                <a:solidFill>
                  <a:schemeClr val="accent2"/>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6985000" cy="360040"/>
          </a:xfrm>
        </p:spPr>
        <p:txBody>
          <a:bodyPr/>
          <a:lstStyle/>
          <a:p>
            <a:r>
              <a:rPr lang="en-US" dirty="0" smtClean="0"/>
              <a:t>FDI is increasing, but …</a:t>
            </a:r>
            <a:endParaRPr lang="en-US" dirty="0"/>
          </a:p>
        </p:txBody>
      </p:sp>
      <p:sp>
        <p:nvSpPr>
          <p:cNvPr id="3" name="Content Placeholder 2"/>
          <p:cNvSpPr>
            <a:spLocks noGrp="1"/>
          </p:cNvSpPr>
          <p:nvPr>
            <p:ph idx="1"/>
          </p:nvPr>
        </p:nvSpPr>
        <p:spPr>
          <a:xfrm>
            <a:off x="251520" y="2204864"/>
            <a:ext cx="6923088" cy="4248472"/>
          </a:xfrm>
        </p:spPr>
        <p:txBody>
          <a:bodyPr/>
          <a:lstStyle/>
          <a:p>
            <a:r>
              <a:rPr lang="en-US" sz="2400" dirty="0" smtClean="0"/>
              <a:t>Total FDI in 27 countries averaged $922 billion per year in 2007-08</a:t>
            </a:r>
          </a:p>
          <a:p>
            <a:pPr lvl="1"/>
            <a:r>
              <a:rPr lang="en-US" sz="1600" dirty="0" smtClean="0"/>
              <a:t>6 percent to food and agriculture</a:t>
            </a:r>
          </a:p>
          <a:p>
            <a:pPr lvl="1"/>
            <a:r>
              <a:rPr lang="en-US" sz="1600" dirty="0" smtClean="0"/>
              <a:t>5.6 percent to food, beverages and tobacco, mostly to high-income countries</a:t>
            </a:r>
          </a:p>
          <a:p>
            <a:pPr lvl="1"/>
            <a:r>
              <a:rPr lang="en-US" sz="1600" dirty="0" smtClean="0"/>
              <a:t>Only 0.4 percent to agriculture</a:t>
            </a:r>
          </a:p>
          <a:p>
            <a:r>
              <a:rPr lang="en-US" sz="2400" dirty="0" smtClean="0"/>
              <a:t>FDI in agriculture in 44 countries averaged $5.4 billion per year in 2007-08</a:t>
            </a:r>
          </a:p>
          <a:p>
            <a:pPr lvl="1"/>
            <a:r>
              <a:rPr lang="en-US" sz="1600" dirty="0" smtClean="0"/>
              <a:t>More than double the level in 2005-06</a:t>
            </a:r>
          </a:p>
          <a:p>
            <a:pPr lvl="1"/>
            <a:r>
              <a:rPr lang="en-US" sz="1600" dirty="0" smtClean="0"/>
              <a:t>78 percent was to upper-middle-income and high-income countries</a:t>
            </a:r>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6985000" cy="431354"/>
          </a:xfrm>
        </p:spPr>
        <p:txBody>
          <a:bodyPr/>
          <a:lstStyle/>
          <a:p>
            <a:r>
              <a:rPr lang="en-US" sz="2400" dirty="0" smtClean="0"/>
              <a:t>On-farm investment has followed a similar pattern</a:t>
            </a:r>
            <a:endParaRPr lang="en-US" sz="2400" dirty="0"/>
          </a:p>
        </p:txBody>
      </p:sp>
      <p:grpSp>
        <p:nvGrpSpPr>
          <p:cNvPr id="7" name="Group 6"/>
          <p:cNvGrpSpPr/>
          <p:nvPr/>
        </p:nvGrpSpPr>
        <p:grpSpPr>
          <a:xfrm>
            <a:off x="337237" y="1844824"/>
            <a:ext cx="6767656" cy="4979316"/>
            <a:chOff x="389489" y="1700808"/>
            <a:chExt cx="6767656" cy="5175584"/>
          </a:xfrm>
        </p:grpSpPr>
        <p:pic>
          <p:nvPicPr>
            <p:cNvPr id="46082" name="Picture 2"/>
            <p:cNvPicPr>
              <a:picLocks noChangeAspect="1" noChangeArrowheads="1"/>
            </p:cNvPicPr>
            <p:nvPr/>
          </p:nvPicPr>
          <p:blipFill>
            <a:blip r:embed="rId2" cstate="print"/>
            <a:srcRect/>
            <a:stretch>
              <a:fillRect/>
            </a:stretch>
          </p:blipFill>
          <p:spPr bwMode="auto">
            <a:xfrm>
              <a:off x="467544" y="1700808"/>
              <a:ext cx="6689601" cy="4985280"/>
            </a:xfrm>
            <a:prstGeom prst="rect">
              <a:avLst/>
            </a:prstGeom>
            <a:noFill/>
            <a:ln w="9525">
              <a:noFill/>
              <a:miter lim="800000"/>
              <a:headEnd/>
              <a:tailEnd/>
            </a:ln>
          </p:spPr>
        </p:pic>
        <p:sp>
          <p:nvSpPr>
            <p:cNvPr id="5" name="TextBox 4"/>
            <p:cNvSpPr txBox="1"/>
            <p:nvPr/>
          </p:nvSpPr>
          <p:spPr>
            <a:xfrm>
              <a:off x="389489" y="6630171"/>
              <a:ext cx="2855269" cy="246221"/>
            </a:xfrm>
            <a:prstGeom prst="rect">
              <a:avLst/>
            </a:prstGeom>
            <a:noFill/>
          </p:spPr>
          <p:txBody>
            <a:bodyPr wrap="none" rtlCol="0">
              <a:spAutoFit/>
            </a:bodyPr>
            <a:lstStyle/>
            <a:p>
              <a:r>
                <a:rPr lang="en-US" sz="1000" i="1" dirty="0" smtClean="0"/>
                <a:t>Source</a:t>
              </a:r>
              <a:r>
                <a:rPr lang="en-US" sz="1000" dirty="0" smtClean="0"/>
                <a:t>: Authors’ calculations using FAO 2012a</a:t>
              </a:r>
              <a:endParaRPr lang="en-US" sz="10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196752"/>
            <a:ext cx="6985000" cy="503461"/>
          </a:xfrm>
        </p:spPr>
        <p:txBody>
          <a:bodyPr/>
          <a:lstStyle/>
          <a:p>
            <a:r>
              <a:rPr lang="en-US" sz="2400" dirty="0" smtClean="0"/>
              <a:t>The composition of on-farm capital varies</a:t>
            </a:r>
            <a:endParaRPr lang="en-US" sz="2400" dirty="0"/>
          </a:p>
        </p:txBody>
      </p:sp>
      <p:grpSp>
        <p:nvGrpSpPr>
          <p:cNvPr id="5" name="Group 4"/>
          <p:cNvGrpSpPr/>
          <p:nvPr/>
        </p:nvGrpSpPr>
        <p:grpSpPr>
          <a:xfrm>
            <a:off x="365093" y="1772816"/>
            <a:ext cx="6439155" cy="4886039"/>
            <a:chOff x="365093" y="1772816"/>
            <a:chExt cx="6439155" cy="4886039"/>
          </a:xfrm>
        </p:grpSpPr>
        <p:pic>
          <p:nvPicPr>
            <p:cNvPr id="53250" name="Picture 2"/>
            <p:cNvPicPr>
              <a:picLocks noChangeAspect="1" noChangeArrowheads="1"/>
            </p:cNvPicPr>
            <p:nvPr/>
          </p:nvPicPr>
          <p:blipFill>
            <a:blip r:embed="rId2" cstate="print"/>
            <a:srcRect/>
            <a:stretch>
              <a:fillRect/>
            </a:stretch>
          </p:blipFill>
          <p:spPr bwMode="auto">
            <a:xfrm>
              <a:off x="370559" y="1772816"/>
              <a:ext cx="6433689" cy="4745058"/>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365093" y="6525344"/>
              <a:ext cx="3351832" cy="13351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1520" y="1125538"/>
            <a:ext cx="7057330" cy="647700"/>
          </a:xfrm>
        </p:spPr>
        <p:txBody>
          <a:bodyPr/>
          <a:lstStyle/>
          <a:p>
            <a:r>
              <a:rPr lang="en-US" sz="2400" dirty="0" smtClean="0"/>
              <a:t>Farmers are the largest investors in agriculture</a:t>
            </a:r>
          </a:p>
        </p:txBody>
      </p:sp>
      <p:grpSp>
        <p:nvGrpSpPr>
          <p:cNvPr id="5" name="Group 4"/>
          <p:cNvGrpSpPr/>
          <p:nvPr/>
        </p:nvGrpSpPr>
        <p:grpSpPr>
          <a:xfrm>
            <a:off x="238532" y="1916113"/>
            <a:ext cx="6913562" cy="4665662"/>
            <a:chOff x="395288" y="1916113"/>
            <a:chExt cx="6913562" cy="4665662"/>
          </a:xfrm>
        </p:grpSpPr>
        <p:sp>
          <p:nvSpPr>
            <p:cNvPr id="5123" name="TextBox 5"/>
            <p:cNvSpPr txBox="1">
              <a:spLocks noChangeArrowheads="1"/>
            </p:cNvSpPr>
            <p:nvPr/>
          </p:nvSpPr>
          <p:spPr bwMode="auto">
            <a:xfrm>
              <a:off x="395288" y="6365875"/>
              <a:ext cx="4824412" cy="215900"/>
            </a:xfrm>
            <a:prstGeom prst="rect">
              <a:avLst/>
            </a:prstGeom>
            <a:noFill/>
            <a:ln w="9525">
              <a:noFill/>
              <a:miter lim="800000"/>
              <a:headEnd/>
              <a:tailEnd/>
            </a:ln>
          </p:spPr>
          <p:txBody>
            <a:bodyPr>
              <a:spAutoFit/>
            </a:bodyPr>
            <a:lstStyle/>
            <a:p>
              <a:r>
                <a:rPr lang="en-US" sz="800" i="1"/>
                <a:t>Source: </a:t>
              </a:r>
              <a:r>
                <a:rPr lang="en-US" sz="800"/>
                <a:t>Lowder, Carisma and Skoet,  2012.</a:t>
              </a:r>
            </a:p>
          </p:txBody>
        </p:sp>
        <p:pic>
          <p:nvPicPr>
            <p:cNvPr id="5124" name="Content Placeholder 4" descr="Fig_5 wip.png"/>
            <p:cNvPicPr>
              <a:picLocks noChangeAspect="1"/>
            </p:cNvPicPr>
            <p:nvPr/>
          </p:nvPicPr>
          <p:blipFill>
            <a:blip r:embed="rId3" cstate="print"/>
            <a:srcRect t="51566"/>
            <a:stretch>
              <a:fillRect/>
            </a:stretch>
          </p:blipFill>
          <p:spPr bwMode="auto">
            <a:xfrm>
              <a:off x="468313" y="1916113"/>
              <a:ext cx="6840537" cy="446563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6633"/>
      </a:hlink>
      <a:folHlink>
        <a:srgbClr val="6633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4353</TotalTime>
  <Words>721</Words>
  <Application>Microsoft Office PowerPoint</Application>
  <PresentationFormat>On-screen Show (4:3)</PresentationFormat>
  <Paragraphs>180</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The State of  Food and  Agriculture</vt:lpstr>
      <vt:lpstr>Higher prices have renewed attention to agriculture</vt:lpstr>
      <vt:lpstr>ODA to agriculture has followed price trends</vt:lpstr>
      <vt:lpstr>Agriculture has also declined as a share of domestic public expenditures</vt:lpstr>
      <vt:lpstr>PowerPoint Presentation</vt:lpstr>
      <vt:lpstr>FDI is increasing, but …</vt:lpstr>
      <vt:lpstr>On-farm investment has followed a similar pattern</vt:lpstr>
      <vt:lpstr>The composition of on-farm capital varies</vt:lpstr>
      <vt:lpstr>Farmers are the largest investors in agriculture</vt:lpstr>
      <vt:lpstr>Investing in agriculture raises productivity</vt:lpstr>
      <vt:lpstr>Investing in agriculture reduces hunger</vt:lpstr>
      <vt:lpstr>Progress in reducing hunger has slowed</vt:lpstr>
      <vt:lpstr>Investments are too low in regions that need them most</vt:lpstr>
      <vt:lpstr>Hunger by region, 1990–2012</vt:lpstr>
      <vt:lpstr>The investment climate is critical</vt:lpstr>
      <vt:lpstr>Improved governance is a key element</vt:lpstr>
      <vt:lpstr>Good business environments are associated with more investment</vt:lpstr>
      <vt:lpstr>Policies are also important</vt:lpstr>
      <vt:lpstr>Monitoring policy impacts: rice in Mali</vt:lpstr>
      <vt:lpstr>Governments must focus on public goods with large impacts</vt:lpstr>
      <vt:lpstr>Key messages</vt:lpstr>
      <vt:lpstr>For more information</vt:lpstr>
    </vt:vector>
  </TitlesOfParts>
  <Company>FAO of the 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Kendrick</dc:creator>
  <cp:lastModifiedBy>Anonymous</cp:lastModifiedBy>
  <cp:revision>306</cp:revision>
  <dcterms:created xsi:type="dcterms:W3CDTF">2009-07-20T12:04:05Z</dcterms:created>
  <dcterms:modified xsi:type="dcterms:W3CDTF">2013-02-08T17:01:47Z</dcterms:modified>
</cp:coreProperties>
</file>