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9" r:id="rId2"/>
    <p:sldId id="260" r:id="rId3"/>
    <p:sldId id="265" r:id="rId4"/>
    <p:sldId id="267" r:id="rId5"/>
    <p:sldId id="268" r:id="rId6"/>
    <p:sldId id="266" r:id="rId7"/>
    <p:sldId id="272" r:id="rId8"/>
    <p:sldId id="269" r:id="rId9"/>
    <p:sldId id="273" r:id="rId10"/>
    <p:sldId id="280" r:id="rId11"/>
    <p:sldId id="277" r:id="rId12"/>
    <p:sldId id="279" r:id="rId13"/>
    <p:sldId id="275" r:id="rId14"/>
    <p:sldId id="281" r:id="rId15"/>
    <p:sldId id="282" r:id="rId16"/>
    <p:sldId id="283" r:id="rId17"/>
    <p:sldId id="285" r:id="rId18"/>
    <p:sldId id="261" r:id="rId19"/>
    <p:sldId id="28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339" autoAdjust="0"/>
  </p:normalViewPr>
  <p:slideViewPr>
    <p:cSldViewPr>
      <p:cViewPr>
        <p:scale>
          <a:sx n="101" d="100"/>
          <a:sy n="101" d="100"/>
        </p:scale>
        <p:origin x="-127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755C63-33E3-4C8C-AF49-9EEA1A0DC889}"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69F88ABE-55DC-4302-BB52-11FE71EEC764}">
      <dgm:prSet phldrT="[Text]"/>
      <dgm:spPr/>
      <dgm:t>
        <a:bodyPr/>
        <a:lstStyle/>
        <a:p>
          <a:r>
            <a:rPr lang="en-US" dirty="0" smtClean="0"/>
            <a:t>Problem Definition/Agenda Setting</a:t>
          </a:r>
          <a:endParaRPr lang="en-US" dirty="0"/>
        </a:p>
      </dgm:t>
    </dgm:pt>
    <dgm:pt modelId="{93710D95-28B7-4625-A71B-DA4F0E961B48}" type="parTrans" cxnId="{2F68A56B-21E2-4BED-A725-BB642E872107}">
      <dgm:prSet/>
      <dgm:spPr/>
      <dgm:t>
        <a:bodyPr/>
        <a:lstStyle/>
        <a:p>
          <a:endParaRPr lang="en-US"/>
        </a:p>
      </dgm:t>
    </dgm:pt>
    <dgm:pt modelId="{34D2D93C-84F5-4F66-9307-E698EDC1200B}" type="sibTrans" cxnId="{2F68A56B-21E2-4BED-A725-BB642E872107}">
      <dgm:prSet/>
      <dgm:spPr/>
      <dgm:t>
        <a:bodyPr/>
        <a:lstStyle/>
        <a:p>
          <a:endParaRPr lang="en-US"/>
        </a:p>
      </dgm:t>
    </dgm:pt>
    <dgm:pt modelId="{4A580AC0-034F-4C89-A683-630B46532933}">
      <dgm:prSet phldrT="[Text]"/>
      <dgm:spPr/>
      <dgm:t>
        <a:bodyPr/>
        <a:lstStyle/>
        <a:p>
          <a:r>
            <a:rPr lang="en-US" dirty="0" smtClean="0"/>
            <a:t>Formulation</a:t>
          </a:r>
          <a:endParaRPr lang="en-US" dirty="0"/>
        </a:p>
      </dgm:t>
    </dgm:pt>
    <dgm:pt modelId="{8B336908-4A31-475A-B3EC-8C1C0D961ED1}" type="parTrans" cxnId="{97F5F8CF-2FA1-4B0E-9AFF-F992E545028C}">
      <dgm:prSet/>
      <dgm:spPr/>
      <dgm:t>
        <a:bodyPr/>
        <a:lstStyle/>
        <a:p>
          <a:endParaRPr lang="en-US"/>
        </a:p>
      </dgm:t>
    </dgm:pt>
    <dgm:pt modelId="{D4F9D166-FE9E-416D-A831-7ED2A8557233}" type="sibTrans" cxnId="{97F5F8CF-2FA1-4B0E-9AFF-F992E545028C}">
      <dgm:prSet/>
      <dgm:spPr/>
      <dgm:t>
        <a:bodyPr/>
        <a:lstStyle/>
        <a:p>
          <a:endParaRPr lang="en-US"/>
        </a:p>
      </dgm:t>
    </dgm:pt>
    <dgm:pt modelId="{F3DBA3E1-2241-4BAC-8C66-B737A730390F}">
      <dgm:prSet phldrT="[Text]"/>
      <dgm:spPr/>
      <dgm:t>
        <a:bodyPr/>
        <a:lstStyle/>
        <a:p>
          <a:r>
            <a:rPr lang="en-US" dirty="0" smtClean="0"/>
            <a:t>Implementation</a:t>
          </a:r>
          <a:endParaRPr lang="en-US" dirty="0"/>
        </a:p>
      </dgm:t>
    </dgm:pt>
    <dgm:pt modelId="{486867E8-7B91-44F9-8673-98FA51439F3B}" type="parTrans" cxnId="{06B2B399-E0E9-4A87-A7DA-A0DB47A1666B}">
      <dgm:prSet/>
      <dgm:spPr/>
      <dgm:t>
        <a:bodyPr/>
        <a:lstStyle/>
        <a:p>
          <a:endParaRPr lang="en-US"/>
        </a:p>
      </dgm:t>
    </dgm:pt>
    <dgm:pt modelId="{E1DF21EA-3947-4E84-9878-676A7E2CB5B3}" type="sibTrans" cxnId="{06B2B399-E0E9-4A87-A7DA-A0DB47A1666B}">
      <dgm:prSet/>
      <dgm:spPr/>
      <dgm:t>
        <a:bodyPr/>
        <a:lstStyle/>
        <a:p>
          <a:endParaRPr lang="en-US"/>
        </a:p>
      </dgm:t>
    </dgm:pt>
    <dgm:pt modelId="{B6404B61-3FB2-496E-AAE5-9F9502FE81EB}">
      <dgm:prSet phldrT="[Text]"/>
      <dgm:spPr/>
      <dgm:t>
        <a:bodyPr/>
        <a:lstStyle/>
        <a:p>
          <a:r>
            <a:rPr lang="en-US" dirty="0" smtClean="0"/>
            <a:t>Evaluation</a:t>
          </a:r>
          <a:endParaRPr lang="en-US" dirty="0"/>
        </a:p>
      </dgm:t>
    </dgm:pt>
    <dgm:pt modelId="{0F4BE19D-A07A-423E-B0BD-F06182EE1603}" type="parTrans" cxnId="{C38794A1-8A70-4A44-B45B-FF1E13F4FEDA}">
      <dgm:prSet/>
      <dgm:spPr/>
      <dgm:t>
        <a:bodyPr/>
        <a:lstStyle/>
        <a:p>
          <a:endParaRPr lang="en-US"/>
        </a:p>
      </dgm:t>
    </dgm:pt>
    <dgm:pt modelId="{5B959D46-0111-4D3C-9EF8-7C42D8C3B1A5}" type="sibTrans" cxnId="{C38794A1-8A70-4A44-B45B-FF1E13F4FEDA}">
      <dgm:prSet/>
      <dgm:spPr/>
      <dgm:t>
        <a:bodyPr/>
        <a:lstStyle/>
        <a:p>
          <a:endParaRPr lang="en-US"/>
        </a:p>
      </dgm:t>
    </dgm:pt>
    <dgm:pt modelId="{13FC5F48-DB6A-49CA-A49F-FDB359FDF626}" type="pres">
      <dgm:prSet presAssocID="{17755C63-33E3-4C8C-AF49-9EEA1A0DC889}" presName="Name0" presStyleCnt="0">
        <dgm:presLayoutVars>
          <dgm:dir/>
          <dgm:resizeHandles val="exact"/>
        </dgm:presLayoutVars>
      </dgm:prSet>
      <dgm:spPr/>
      <dgm:t>
        <a:bodyPr/>
        <a:lstStyle/>
        <a:p>
          <a:endParaRPr lang="en-US"/>
        </a:p>
      </dgm:t>
    </dgm:pt>
    <dgm:pt modelId="{EB99F681-9C3B-479D-8363-8A6FF4B293D9}" type="pres">
      <dgm:prSet presAssocID="{17755C63-33E3-4C8C-AF49-9EEA1A0DC889}" presName="cycle" presStyleCnt="0"/>
      <dgm:spPr/>
    </dgm:pt>
    <dgm:pt modelId="{F19B2068-CD09-4848-85EA-58AF996D7939}" type="pres">
      <dgm:prSet presAssocID="{69F88ABE-55DC-4302-BB52-11FE71EEC764}" presName="nodeFirstNode" presStyleLbl="node1" presStyleIdx="0" presStyleCnt="4">
        <dgm:presLayoutVars>
          <dgm:bulletEnabled val="1"/>
        </dgm:presLayoutVars>
      </dgm:prSet>
      <dgm:spPr/>
      <dgm:t>
        <a:bodyPr/>
        <a:lstStyle/>
        <a:p>
          <a:endParaRPr lang="en-US"/>
        </a:p>
      </dgm:t>
    </dgm:pt>
    <dgm:pt modelId="{3933F295-8CD2-4AB7-B6C0-A9CD4267709B}" type="pres">
      <dgm:prSet presAssocID="{34D2D93C-84F5-4F66-9307-E698EDC1200B}" presName="sibTransFirstNode" presStyleLbl="bgShp" presStyleIdx="0" presStyleCnt="1"/>
      <dgm:spPr/>
      <dgm:t>
        <a:bodyPr/>
        <a:lstStyle/>
        <a:p>
          <a:endParaRPr lang="en-US"/>
        </a:p>
      </dgm:t>
    </dgm:pt>
    <dgm:pt modelId="{7DB9F252-4591-4300-B756-431724230618}" type="pres">
      <dgm:prSet presAssocID="{4A580AC0-034F-4C89-A683-630B46532933}" presName="nodeFollowingNodes" presStyleLbl="node1" presStyleIdx="1" presStyleCnt="4">
        <dgm:presLayoutVars>
          <dgm:bulletEnabled val="1"/>
        </dgm:presLayoutVars>
      </dgm:prSet>
      <dgm:spPr/>
      <dgm:t>
        <a:bodyPr/>
        <a:lstStyle/>
        <a:p>
          <a:endParaRPr lang="en-US"/>
        </a:p>
      </dgm:t>
    </dgm:pt>
    <dgm:pt modelId="{96048AC2-E233-4FD3-AF49-973B0E06D98B}" type="pres">
      <dgm:prSet presAssocID="{F3DBA3E1-2241-4BAC-8C66-B737A730390F}" presName="nodeFollowingNodes" presStyleLbl="node1" presStyleIdx="2" presStyleCnt="4">
        <dgm:presLayoutVars>
          <dgm:bulletEnabled val="1"/>
        </dgm:presLayoutVars>
      </dgm:prSet>
      <dgm:spPr/>
      <dgm:t>
        <a:bodyPr/>
        <a:lstStyle/>
        <a:p>
          <a:endParaRPr lang="en-US"/>
        </a:p>
      </dgm:t>
    </dgm:pt>
    <dgm:pt modelId="{9E28CFEF-EE22-4ED8-972E-53DE6D87A540}" type="pres">
      <dgm:prSet presAssocID="{B6404B61-3FB2-496E-AAE5-9F9502FE81EB}" presName="nodeFollowingNodes" presStyleLbl="node1" presStyleIdx="3" presStyleCnt="4">
        <dgm:presLayoutVars>
          <dgm:bulletEnabled val="1"/>
        </dgm:presLayoutVars>
      </dgm:prSet>
      <dgm:spPr/>
      <dgm:t>
        <a:bodyPr/>
        <a:lstStyle/>
        <a:p>
          <a:endParaRPr lang="en-US"/>
        </a:p>
      </dgm:t>
    </dgm:pt>
  </dgm:ptLst>
  <dgm:cxnLst>
    <dgm:cxn modelId="{06B2B399-E0E9-4A87-A7DA-A0DB47A1666B}" srcId="{17755C63-33E3-4C8C-AF49-9EEA1A0DC889}" destId="{F3DBA3E1-2241-4BAC-8C66-B737A730390F}" srcOrd="2" destOrd="0" parTransId="{486867E8-7B91-44F9-8673-98FA51439F3B}" sibTransId="{E1DF21EA-3947-4E84-9878-676A7E2CB5B3}"/>
    <dgm:cxn modelId="{BB7602E2-D7B0-4DF2-ACC1-7C49C656C384}" type="presOf" srcId="{F3DBA3E1-2241-4BAC-8C66-B737A730390F}" destId="{96048AC2-E233-4FD3-AF49-973B0E06D98B}" srcOrd="0" destOrd="0" presId="urn:microsoft.com/office/officeart/2005/8/layout/cycle3"/>
    <dgm:cxn modelId="{2F68A56B-21E2-4BED-A725-BB642E872107}" srcId="{17755C63-33E3-4C8C-AF49-9EEA1A0DC889}" destId="{69F88ABE-55DC-4302-BB52-11FE71EEC764}" srcOrd="0" destOrd="0" parTransId="{93710D95-28B7-4625-A71B-DA4F0E961B48}" sibTransId="{34D2D93C-84F5-4F66-9307-E698EDC1200B}"/>
    <dgm:cxn modelId="{442A4371-1483-43C7-8B46-CAA045C4E1DE}" type="presOf" srcId="{69F88ABE-55DC-4302-BB52-11FE71EEC764}" destId="{F19B2068-CD09-4848-85EA-58AF996D7939}" srcOrd="0" destOrd="0" presId="urn:microsoft.com/office/officeart/2005/8/layout/cycle3"/>
    <dgm:cxn modelId="{97F5F8CF-2FA1-4B0E-9AFF-F992E545028C}" srcId="{17755C63-33E3-4C8C-AF49-9EEA1A0DC889}" destId="{4A580AC0-034F-4C89-A683-630B46532933}" srcOrd="1" destOrd="0" parTransId="{8B336908-4A31-475A-B3EC-8C1C0D961ED1}" sibTransId="{D4F9D166-FE9E-416D-A831-7ED2A8557233}"/>
    <dgm:cxn modelId="{7CDFB458-0771-481D-B513-D64DBA03B4F6}" type="presOf" srcId="{B6404B61-3FB2-496E-AAE5-9F9502FE81EB}" destId="{9E28CFEF-EE22-4ED8-972E-53DE6D87A540}" srcOrd="0" destOrd="0" presId="urn:microsoft.com/office/officeart/2005/8/layout/cycle3"/>
    <dgm:cxn modelId="{C38794A1-8A70-4A44-B45B-FF1E13F4FEDA}" srcId="{17755C63-33E3-4C8C-AF49-9EEA1A0DC889}" destId="{B6404B61-3FB2-496E-AAE5-9F9502FE81EB}" srcOrd="3" destOrd="0" parTransId="{0F4BE19D-A07A-423E-B0BD-F06182EE1603}" sibTransId="{5B959D46-0111-4D3C-9EF8-7C42D8C3B1A5}"/>
    <dgm:cxn modelId="{5F3700CA-7051-4C64-93C3-C4288135A795}" type="presOf" srcId="{34D2D93C-84F5-4F66-9307-E698EDC1200B}" destId="{3933F295-8CD2-4AB7-B6C0-A9CD4267709B}" srcOrd="0" destOrd="0" presId="urn:microsoft.com/office/officeart/2005/8/layout/cycle3"/>
    <dgm:cxn modelId="{EB0E6166-C1BA-406B-BBE1-95DEC036162F}" type="presOf" srcId="{17755C63-33E3-4C8C-AF49-9EEA1A0DC889}" destId="{13FC5F48-DB6A-49CA-A49F-FDB359FDF626}" srcOrd="0" destOrd="0" presId="urn:microsoft.com/office/officeart/2005/8/layout/cycle3"/>
    <dgm:cxn modelId="{F312E252-D124-4EA4-B465-01C62F50308C}" type="presOf" srcId="{4A580AC0-034F-4C89-A683-630B46532933}" destId="{7DB9F252-4591-4300-B756-431724230618}" srcOrd="0" destOrd="0" presId="urn:microsoft.com/office/officeart/2005/8/layout/cycle3"/>
    <dgm:cxn modelId="{2301BA6C-9322-44BD-9533-61EDA9804F9C}" type="presParOf" srcId="{13FC5F48-DB6A-49CA-A49F-FDB359FDF626}" destId="{EB99F681-9C3B-479D-8363-8A6FF4B293D9}" srcOrd="0" destOrd="0" presId="urn:microsoft.com/office/officeart/2005/8/layout/cycle3"/>
    <dgm:cxn modelId="{587AEADA-9191-4FF2-8492-A2DA3EF5602C}" type="presParOf" srcId="{EB99F681-9C3B-479D-8363-8A6FF4B293D9}" destId="{F19B2068-CD09-4848-85EA-58AF996D7939}" srcOrd="0" destOrd="0" presId="urn:microsoft.com/office/officeart/2005/8/layout/cycle3"/>
    <dgm:cxn modelId="{64D54B6E-E85A-425C-989E-679C40004EE7}" type="presParOf" srcId="{EB99F681-9C3B-479D-8363-8A6FF4B293D9}" destId="{3933F295-8CD2-4AB7-B6C0-A9CD4267709B}" srcOrd="1" destOrd="0" presId="urn:microsoft.com/office/officeart/2005/8/layout/cycle3"/>
    <dgm:cxn modelId="{4D6E725D-7C79-4619-AFA5-68CA9FE7CE29}" type="presParOf" srcId="{EB99F681-9C3B-479D-8363-8A6FF4B293D9}" destId="{7DB9F252-4591-4300-B756-431724230618}" srcOrd="2" destOrd="0" presId="urn:microsoft.com/office/officeart/2005/8/layout/cycle3"/>
    <dgm:cxn modelId="{CC951438-AEFD-4B41-A841-6F182C6B2052}" type="presParOf" srcId="{EB99F681-9C3B-479D-8363-8A6FF4B293D9}" destId="{96048AC2-E233-4FD3-AF49-973B0E06D98B}" srcOrd="3" destOrd="0" presId="urn:microsoft.com/office/officeart/2005/8/layout/cycle3"/>
    <dgm:cxn modelId="{554DC3F9-FBA0-4A52-8712-39A638AF0806}" type="presParOf" srcId="{EB99F681-9C3B-479D-8363-8A6FF4B293D9}" destId="{9E28CFEF-EE22-4ED8-972E-53DE6D87A540}" srcOrd="4"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33F295-8CD2-4AB7-B6C0-A9CD4267709B}">
      <dsp:nvSpPr>
        <dsp:cNvPr id="0" name=""/>
        <dsp:cNvSpPr/>
      </dsp:nvSpPr>
      <dsp:spPr>
        <a:xfrm>
          <a:off x="1866806" y="-78147"/>
          <a:ext cx="3505386" cy="3505386"/>
        </a:xfrm>
        <a:prstGeom prst="circularArrow">
          <a:avLst>
            <a:gd name="adj1" fmla="val 4668"/>
            <a:gd name="adj2" fmla="val 272909"/>
            <a:gd name="adj3" fmla="val 12928641"/>
            <a:gd name="adj4" fmla="val 17964871"/>
            <a:gd name="adj5" fmla="val 484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9B2068-CD09-4848-85EA-58AF996D7939}">
      <dsp:nvSpPr>
        <dsp:cNvPr id="0" name=""/>
        <dsp:cNvSpPr/>
      </dsp:nvSpPr>
      <dsp:spPr>
        <a:xfrm>
          <a:off x="2481336" y="1051"/>
          <a:ext cx="2276326" cy="1138163"/>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Problem Definition/Agenda Setting</a:t>
          </a:r>
          <a:endParaRPr lang="en-US" sz="2000" kern="1200" dirty="0"/>
        </a:p>
      </dsp:txBody>
      <dsp:txXfrm>
        <a:off x="2536897" y="56612"/>
        <a:ext cx="2165204" cy="1027041"/>
      </dsp:txXfrm>
    </dsp:sp>
    <dsp:sp modelId="{7DB9F252-4591-4300-B756-431724230618}">
      <dsp:nvSpPr>
        <dsp:cNvPr id="0" name=""/>
        <dsp:cNvSpPr/>
      </dsp:nvSpPr>
      <dsp:spPr>
        <a:xfrm>
          <a:off x="3740003" y="1259718"/>
          <a:ext cx="2276326" cy="1138163"/>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Formulation</a:t>
          </a:r>
          <a:endParaRPr lang="en-US" sz="2000" kern="1200" dirty="0"/>
        </a:p>
      </dsp:txBody>
      <dsp:txXfrm>
        <a:off x="3795564" y="1315279"/>
        <a:ext cx="2165204" cy="1027041"/>
      </dsp:txXfrm>
    </dsp:sp>
    <dsp:sp modelId="{96048AC2-E233-4FD3-AF49-973B0E06D98B}">
      <dsp:nvSpPr>
        <dsp:cNvPr id="0" name=""/>
        <dsp:cNvSpPr/>
      </dsp:nvSpPr>
      <dsp:spPr>
        <a:xfrm>
          <a:off x="2481336" y="2518384"/>
          <a:ext cx="2276326" cy="1138163"/>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Implementation</a:t>
          </a:r>
          <a:endParaRPr lang="en-US" sz="2000" kern="1200" dirty="0"/>
        </a:p>
      </dsp:txBody>
      <dsp:txXfrm>
        <a:off x="2536897" y="2573945"/>
        <a:ext cx="2165204" cy="1027041"/>
      </dsp:txXfrm>
    </dsp:sp>
    <dsp:sp modelId="{9E28CFEF-EE22-4ED8-972E-53DE6D87A540}">
      <dsp:nvSpPr>
        <dsp:cNvPr id="0" name=""/>
        <dsp:cNvSpPr/>
      </dsp:nvSpPr>
      <dsp:spPr>
        <a:xfrm>
          <a:off x="1222670" y="1259718"/>
          <a:ext cx="2276326" cy="1138163"/>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Evaluation</a:t>
          </a:r>
          <a:endParaRPr lang="en-US" sz="2000" kern="1200" dirty="0"/>
        </a:p>
      </dsp:txBody>
      <dsp:txXfrm>
        <a:off x="1278231" y="1315279"/>
        <a:ext cx="2165204" cy="1027041"/>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52418D-262F-422B-BA6E-3E594CF6B358}" type="datetimeFigureOut">
              <a:rPr lang="en-US" smtClean="0"/>
              <a:pPr/>
              <a:t>07-Jun-13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30B3CD-E9C0-434B-9ACA-9FF73A4F3B42}" type="slidenum">
              <a:rPr lang="en-US" smtClean="0"/>
              <a:pPr/>
              <a:t>‹#›</a:t>
            </a:fld>
            <a:endParaRPr lang="en-US"/>
          </a:p>
        </p:txBody>
      </p:sp>
    </p:spTree>
    <p:extLst>
      <p:ext uri="{BB962C8B-B14F-4D97-AF65-F5344CB8AC3E}">
        <p14:creationId xmlns:p14="http://schemas.microsoft.com/office/powerpoint/2010/main" val="312652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NOT INTRODUCED THEN:  Good Afternoon.  The title of our presentation today is “Development and Validation of Liberia’s National Policy for Agricultural Extension</a:t>
            </a:r>
            <a:r>
              <a:rPr lang="en-US" baseline="0" dirty="0" smtClean="0"/>
              <a:t> and Advisory Services”.   My name is Thomas Gbokie, Deputy Minister of Regional Development, Research &amp; Extension at the Ministry of Agriculture in Liberia.  I am pleased to introduce my colleague, Dr. Vickie Sigman, from the MEAS project, U of Illinois.   It is good to see everyone.  Thank you for coming to our presentation.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OTHERWISE:  Thank you. Nice to see everyone.  Thank you for coming to our presentation.</a:t>
            </a:r>
            <a:endParaRPr lang="en-US" dirty="0"/>
          </a:p>
        </p:txBody>
      </p:sp>
      <p:sp>
        <p:nvSpPr>
          <p:cNvPr id="4" name="Slide Number Placeholder 3"/>
          <p:cNvSpPr>
            <a:spLocks noGrp="1"/>
          </p:cNvSpPr>
          <p:nvPr>
            <p:ph type="sldNum" sz="quarter" idx="10"/>
          </p:nvPr>
        </p:nvSpPr>
        <p:spPr/>
        <p:txBody>
          <a:bodyPr/>
          <a:lstStyle/>
          <a:p>
            <a:fld id="{C8FB9D00-800B-435B-B94B-8BD29296D02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 wide-range of stakeholders provided input to the policy development process.  These included:</a:t>
            </a:r>
            <a:endParaRPr lang="en-US" dirty="0"/>
          </a:p>
        </p:txBody>
      </p:sp>
      <p:sp>
        <p:nvSpPr>
          <p:cNvPr id="4" name="Slide Number Placeholder 3"/>
          <p:cNvSpPr>
            <a:spLocks noGrp="1"/>
          </p:cNvSpPr>
          <p:nvPr>
            <p:ph type="sldNum" sz="quarter" idx="10"/>
          </p:nvPr>
        </p:nvSpPr>
        <p:spPr/>
        <p:txBody>
          <a:bodyPr/>
          <a:lstStyle/>
          <a:p>
            <a:fld id="{F430B3CD-E9C0-434B-9ACA-9FF73A4F3B4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a:t>
            </a:r>
            <a:r>
              <a:rPr lang="en-US" baseline="0" dirty="0" smtClean="0"/>
              <a:t> of course AEAS providers from public, private, and civil society sectors.  Also input was obtained from ag educators, members of the financial community, local government authorities, and legislators.</a:t>
            </a:r>
            <a:endParaRPr lang="en-US" dirty="0"/>
          </a:p>
        </p:txBody>
      </p:sp>
      <p:sp>
        <p:nvSpPr>
          <p:cNvPr id="4" name="Slide Number Placeholder 3"/>
          <p:cNvSpPr>
            <a:spLocks noGrp="1"/>
          </p:cNvSpPr>
          <p:nvPr>
            <p:ph type="sldNum" sz="quarter" idx="10"/>
          </p:nvPr>
        </p:nvSpPr>
        <p:spPr/>
        <p:txBody>
          <a:bodyPr/>
          <a:lstStyle/>
          <a:p>
            <a:fld id="{F430B3CD-E9C0-434B-9ACA-9FF73A4F3B42}"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Char char="•"/>
            </a:pPr>
            <a:r>
              <a:rPr lang="en-US" sz="1000" dirty="0" smtClean="0"/>
              <a:t>Based on learning</a:t>
            </a:r>
            <a:r>
              <a:rPr lang="en-US" sz="1000" baseline="0" dirty="0" smtClean="0"/>
              <a:t> activities, input from stakeholders, and individual expertise, t</a:t>
            </a:r>
            <a:r>
              <a:rPr lang="en-US" sz="1000" dirty="0" smtClean="0"/>
              <a:t>he Task Force made key decisions about</a:t>
            </a:r>
            <a:r>
              <a:rPr lang="en-US" sz="1000" baseline="0" dirty="0" smtClean="0"/>
              <a:t> what would be included in the policy.  These decisions informed the actual content of the policy.  These include decisions regarding</a:t>
            </a:r>
          </a:p>
          <a:p>
            <a:pPr>
              <a:buFont typeface="Arial" pitchFamily="34" charset="0"/>
              <a:buChar char="•"/>
            </a:pPr>
            <a:r>
              <a:rPr lang="en-US" sz="1000" baseline="0" dirty="0" smtClean="0"/>
              <a:t>The purpose, Vision, and Mission of the policy.</a:t>
            </a:r>
          </a:p>
          <a:p>
            <a:r>
              <a:rPr lang="en-US" sz="1000" baseline="0" dirty="0" smtClean="0"/>
              <a:t>Purpose is to provide the legal and enabling framework for a transformed system.  In sum, the Vision sees organized groups of extension clients demanding and accessing high-quality services from providers of their choice and contributing to the cost of these services.  The Mission is to provide AEAS clients across the country with efficient and effective AEAS. </a:t>
            </a:r>
          </a:p>
          <a:p>
            <a:pPr>
              <a:buFont typeface="Arial" pitchFamily="34" charset="0"/>
              <a:buChar char="•"/>
            </a:pPr>
            <a:r>
              <a:rPr lang="en-US" sz="1000" baseline="0" dirty="0" smtClean="0"/>
              <a:t>The characteristics of the system;  </a:t>
            </a:r>
          </a:p>
          <a:p>
            <a:pPr lvl="1">
              <a:buFont typeface="Arial" pitchFamily="34" charset="0"/>
              <a:buChar char="•"/>
            </a:pPr>
            <a:r>
              <a:rPr lang="en-US" sz="1000" baseline="0" dirty="0" smtClean="0"/>
              <a:t>pluralistic to involve all from public, private, and civil society sectors in service provision; </a:t>
            </a:r>
          </a:p>
          <a:p>
            <a:pPr lvl="1">
              <a:buFont typeface="Arial" pitchFamily="34" charset="0"/>
              <a:buChar char="•"/>
            </a:pPr>
            <a:r>
              <a:rPr lang="en-US" sz="1000" baseline="0" dirty="0" smtClean="0"/>
              <a:t>decentralized as Liberia is devolving certain responsibilities, including extension, to county levels; </a:t>
            </a:r>
          </a:p>
          <a:p>
            <a:pPr lvl="1">
              <a:buFont typeface="Arial" pitchFamily="34" charset="0"/>
              <a:buChar char="•"/>
            </a:pPr>
            <a:r>
              <a:rPr lang="en-US" sz="1000" baseline="0" dirty="0" smtClean="0"/>
              <a:t>demand-driven so that clients, farmers in particular, would increasingly have a say in the programming and M&amp;E of extension programs and eventually contribute to the cost of services programs; </a:t>
            </a:r>
          </a:p>
          <a:p>
            <a:pPr lvl="1">
              <a:buFont typeface="Arial" pitchFamily="34" charset="0"/>
              <a:buChar char="•"/>
            </a:pPr>
            <a:r>
              <a:rPr lang="en-US" sz="1000" baseline="0" dirty="0" smtClean="0"/>
              <a:t>market-oriented as a means to help move Liberia’s agriculture sector from subsistence to market engagement.  </a:t>
            </a:r>
          </a:p>
          <a:p>
            <a:pPr lvl="1">
              <a:buFont typeface="Arial" pitchFamily="34" charset="0"/>
              <a:buChar char="•"/>
            </a:pPr>
            <a:r>
              <a:rPr lang="en-US" sz="1000" baseline="0" dirty="0" smtClean="0"/>
              <a:t>And finally responsive to cross-cutting issues of importance to the Government such as nutrition, gender, HIV/AIDS, natural resource management, and climate change.</a:t>
            </a:r>
          </a:p>
          <a:p>
            <a:pPr marL="622300" indent="-514350">
              <a:buNone/>
            </a:pPr>
            <a:r>
              <a:rPr lang="en-US" sz="1000" dirty="0" smtClean="0"/>
              <a:t>3.	Primary clients (smallholders), stakeholders (as earlier noted), and geographic coverage (country-wide)</a:t>
            </a:r>
          </a:p>
          <a:p>
            <a:pPr marL="622300" indent="-514350">
              <a:buNone/>
            </a:pPr>
            <a:r>
              <a:rPr lang="en-US" sz="1000" dirty="0" smtClean="0"/>
              <a:t>4.	Content (MOA source) , approach, and methods (primarily group-based, yet flexible</a:t>
            </a:r>
            <a:r>
              <a:rPr lang="en-US" sz="1000" baseline="0" dirty="0" smtClean="0"/>
              <a:t> to allow different providers to select best approach and methods for a given situation</a:t>
            </a:r>
            <a:r>
              <a:rPr lang="en-US" sz="1000" dirty="0" smtClean="0"/>
              <a:t>)</a:t>
            </a:r>
          </a:p>
          <a:p>
            <a:pPr marL="622300" indent="-514350">
              <a:buNone/>
            </a:pPr>
            <a:r>
              <a:rPr lang="en-US" sz="1000" dirty="0" smtClean="0"/>
              <a:t>5.	Actor roles and responsibilities (MOA change to coordination, regulation, M&amp;E</a:t>
            </a:r>
            <a:r>
              <a:rPr lang="en-US" sz="1000" baseline="0" dirty="0" smtClean="0"/>
              <a:t> </a:t>
            </a:r>
            <a:r>
              <a:rPr lang="en-US" sz="1000" dirty="0" smtClean="0"/>
              <a:t>; private-sector involvement</a:t>
            </a:r>
            <a:r>
              <a:rPr lang="en-US" sz="1000" baseline="0" dirty="0" smtClean="0"/>
              <a:t> in service delivery </a:t>
            </a:r>
            <a:r>
              <a:rPr lang="en-US" sz="1000" dirty="0" smtClean="0">
                <a:sym typeface="Wingdings"/>
              </a:rPr>
              <a:t> MOA involvement in direct service delivery )</a:t>
            </a:r>
            <a:endParaRPr lang="en-US" sz="1000" dirty="0" smtClean="0"/>
          </a:p>
          <a:p>
            <a:pPr marL="622300" indent="-514350">
              <a:buNone/>
            </a:pPr>
            <a:r>
              <a:rPr lang="en-US" sz="1000" dirty="0" smtClean="0"/>
              <a:t>6.	Coordination and consultation mechanisms (farmer platforms at various</a:t>
            </a:r>
            <a:r>
              <a:rPr lang="en-US" sz="1000" baseline="0" dirty="0" smtClean="0"/>
              <a:t> levels</a:t>
            </a:r>
            <a:r>
              <a:rPr lang="en-US" sz="1000" dirty="0" smtClean="0"/>
              <a:t>, national steering committee)</a:t>
            </a:r>
          </a:p>
          <a:p>
            <a:pPr lvl="1">
              <a:buFont typeface="Arial" pitchFamily="34" charset="0"/>
              <a:buChar char="•"/>
            </a:pPr>
            <a:endParaRPr lang="en-US" sz="1000" baseline="0" dirty="0" smtClean="0"/>
          </a:p>
          <a:p>
            <a:pPr lvl="0">
              <a:buFont typeface="Arial" pitchFamily="34" charset="0"/>
              <a:buChar char="•"/>
            </a:pPr>
            <a:r>
              <a:rPr lang="en-US" sz="1000" baseline="0" dirty="0" smtClean="0"/>
              <a:t>Decisions were also made about the primary clients of AEAS:  these are first and foremost smallholder producers, most particularly women and youth, and their organizations.  In addition to producers, input supply dealers, consolidators, processors, traders and others involved in marketing are considered stakeholders who would receive AEAS services.  The geographic coverage is country-wide.</a:t>
            </a:r>
          </a:p>
          <a:p>
            <a:pPr lvl="0">
              <a:buFont typeface="Arial" pitchFamily="34" charset="0"/>
              <a:buChar char="•"/>
            </a:pPr>
            <a:r>
              <a:rPr lang="en-US" sz="1000" baseline="0" dirty="0" smtClean="0"/>
              <a:t>The content, approach, and methods of AEAS are also highlighted in the policy.  AEAS is to cover all major content areas of agriculture (which would include food, tree, and cash crops, and livestock and fish).  MOA is the focal point for AEAS content and messages and will make this available to private and civil society providers on request.  The MOA will rely on sectors with comparative advantage in content such as in the rubber and oil palm industries.  The Policy emphasizes group-based approaches and methods in extension delivery, and use of ICT, but does not mandate these be the only approaches used. </a:t>
            </a:r>
          </a:p>
          <a:p>
            <a:pPr lvl="0">
              <a:buFont typeface="Arial" pitchFamily="34" charset="0"/>
              <a:buChar char="•"/>
            </a:pPr>
            <a:r>
              <a:rPr lang="en-US" sz="1000" baseline="0" dirty="0" smtClean="0"/>
              <a:t> Roles and responsibilities of the various actors in the AEAS system are described in the Policy.  In essence, the MOA is responsible for transforming the AEAS system as envisioned in the Policy -  for coordinating, facilitating, regulation, monitoring/evaluating, and resourcing the transformed system.   While the long-term goal is to have the private sector provide a majority of services, given that the large majority of farmers are smallholders , many living in hard to reach areas, it is acknowledged the MOA will continue to be involved in service delivery in the short-and medium-term.  In brief, the private sector is to accelerate the supply and distribution of inputs, embedding AEAS as part of product promotion.  Farmers and their organizations are to become increasingly proactive in their working relationship with public, private, and civil society sector AEAS providers and are to be facilitated to establish and manage their own AEAS.  Civil society actors are to continue their work with stakeholders, help develop linkages and networks among AAEAS actors, and collaborate along with the MOA in coordinating, M&amp;E of the </a:t>
            </a:r>
            <a:r>
              <a:rPr lang="en-US" sz="1000" baseline="0" dirty="0" err="1" smtClean="0"/>
              <a:t>sytem</a:t>
            </a:r>
            <a:r>
              <a:rPr lang="en-US" sz="1000" baseline="0" dirty="0" smtClean="0"/>
              <a:t> as a whole.</a:t>
            </a:r>
          </a:p>
          <a:p>
            <a:pPr lvl="0">
              <a:buFont typeface="Arial" pitchFamily="34" charset="0"/>
              <a:buChar char="•"/>
            </a:pPr>
            <a:r>
              <a:rPr lang="en-US" sz="1000" baseline="0" dirty="0" smtClean="0"/>
              <a:t> For coordination and consultation:  </a:t>
            </a:r>
          </a:p>
          <a:p>
            <a:pPr lvl="1">
              <a:buFont typeface="Arial" pitchFamily="34" charset="0"/>
              <a:buChar char="•"/>
            </a:pPr>
            <a:r>
              <a:rPr lang="en-US" sz="1000" baseline="0" dirty="0" smtClean="0"/>
              <a:t>The Policy calls for farmer platforms - at the clan, district, and county-levels with service provider platforms at country levels so that farmers can have input into extension programming and M&amp;E and to better respond to clients and help coordinate AEAS provision.  </a:t>
            </a:r>
          </a:p>
          <a:p>
            <a:pPr lvl="1">
              <a:buFont typeface="Arial" pitchFamily="34" charset="0"/>
              <a:buChar char="•"/>
            </a:pPr>
            <a:r>
              <a:rPr lang="en-US" sz="1000" baseline="0" dirty="0" smtClean="0"/>
              <a:t>Rather than the traditional R-E-F linkages, the policy calls for establishment of a National Best Practices Group to identify Best Practices, and package practices into extension messages and materials.  This Group is to be comprised of all who have evidence-based knowledge of profitable new or improved agricultural technologies or practices (this would include for example, AEAS providers, agriculture educators, researchers, technical experts (including farmers and processers), and input suppliers.  </a:t>
            </a:r>
          </a:p>
          <a:p>
            <a:pPr lvl="1">
              <a:buFont typeface="Arial" pitchFamily="34" charset="0"/>
              <a:buChar char="•"/>
            </a:pPr>
            <a:r>
              <a:rPr lang="en-US" sz="1000" baseline="0" dirty="0" smtClean="0"/>
              <a:t>A National Extension Platform is to be established, under the existing Agricultural Coordination Committee (which includes AEAS providers from all three sectors), as the apex coordinating mechanism to be led by the MOA.     </a:t>
            </a:r>
          </a:p>
          <a:p>
            <a:r>
              <a:rPr lang="en-US" sz="1000" baseline="0" dirty="0" smtClean="0"/>
              <a:t>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430B3CD-E9C0-434B-9ACA-9FF73A4F3B42}"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77850" indent="-468313">
              <a:buNone/>
            </a:pPr>
            <a:r>
              <a:rPr lang="en-US" dirty="0" smtClean="0"/>
              <a:t>Due largely to external factors or</a:t>
            </a:r>
            <a:r>
              <a:rPr lang="en-US" baseline="0" dirty="0" smtClean="0"/>
              <a:t> time and resource constraints, </a:t>
            </a:r>
          </a:p>
          <a:p>
            <a:pPr marL="577850" indent="-468313">
              <a:buNone/>
            </a:pPr>
            <a:r>
              <a:rPr lang="en-US" baseline="0" dirty="0" smtClean="0"/>
              <a:t>decisions </a:t>
            </a:r>
            <a:r>
              <a:rPr lang="en-US" dirty="0" smtClean="0"/>
              <a:t>related to specifics of AEAS capacity development, staffing, and funding were postponed, not included in policy development</a:t>
            </a:r>
          </a:p>
          <a:p>
            <a:pPr marL="625475" indent="-515938">
              <a:buNone/>
            </a:pPr>
            <a:r>
              <a:rPr lang="en-US" dirty="0" smtClean="0"/>
              <a:t>development of a policy implementation strategy was also postponed, to be developed as a separate activity embodied in a separate document</a:t>
            </a:r>
          </a:p>
          <a:p>
            <a:endParaRPr lang="en-US" dirty="0" smtClean="0"/>
          </a:p>
          <a:p>
            <a:r>
              <a:rPr lang="en-US" dirty="0" smtClean="0"/>
              <a:t>If asked about</a:t>
            </a:r>
            <a:r>
              <a:rPr lang="en-US" baseline="0" dirty="0" smtClean="0"/>
              <a:t> this then:  </a:t>
            </a:r>
          </a:p>
          <a:p>
            <a:endParaRPr lang="en-US" baseline="0" dirty="0" smtClean="0"/>
          </a:p>
          <a:p>
            <a:r>
              <a:rPr lang="en-US" dirty="0" smtClean="0"/>
              <a:t>Capacity</a:t>
            </a:r>
            <a:r>
              <a:rPr lang="en-US" baseline="0" dirty="0" smtClean="0"/>
              <a:t> development and funding are mentioned, but not detailed, in the Policy.  Across ministry capacity development studies, strategies, and initiatives were reportedly being developed, so not detailed in the Policy.</a:t>
            </a:r>
          </a:p>
          <a:p>
            <a:endParaRPr lang="en-US" baseline="0" dirty="0" smtClean="0"/>
          </a:p>
          <a:p>
            <a:r>
              <a:rPr lang="en-US" baseline="0" dirty="0" smtClean="0"/>
              <a:t>Staffing  and funding of AEAS, particularly public sector AEAS, are ongoing issues in Liberia, and have yet to be resolved.  Thus, the value and effectiveness of tackling these via the Policy was highly questionable. </a:t>
            </a:r>
            <a:endParaRPr lang="en-US" dirty="0"/>
          </a:p>
        </p:txBody>
      </p:sp>
      <p:sp>
        <p:nvSpPr>
          <p:cNvPr id="4" name="Slide Number Placeholder 3"/>
          <p:cNvSpPr>
            <a:spLocks noGrp="1"/>
          </p:cNvSpPr>
          <p:nvPr>
            <p:ph type="sldNum" sz="quarter" idx="10"/>
          </p:nvPr>
        </p:nvSpPr>
        <p:spPr/>
        <p:txBody>
          <a:bodyPr/>
          <a:lstStyle/>
          <a:p>
            <a:fld id="{F430B3CD-E9C0-434B-9ACA-9FF73A4F3B42}"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Lessons Learned</a:t>
            </a:r>
          </a:p>
          <a:p>
            <a:r>
              <a:rPr lang="en-US" dirty="0" smtClean="0"/>
              <a:t>A committed task force is absolutely critical and learning</a:t>
            </a:r>
            <a:r>
              <a:rPr lang="en-US" baseline="0" dirty="0" smtClean="0"/>
              <a:t> about other countries policies was a good use of time</a:t>
            </a:r>
          </a:p>
          <a:p>
            <a:r>
              <a:rPr lang="en-US" baseline="0" dirty="0" smtClean="0"/>
              <a:t>It is important to allocate sufficient time and resources to obtain stakeholder input</a:t>
            </a:r>
          </a:p>
          <a:p>
            <a:r>
              <a:rPr lang="en-US" baseline="0" dirty="0" smtClean="0"/>
              <a:t>There is value in planning for all stages in the Policy Cycle, even if the process is undertaken incrementally</a:t>
            </a:r>
          </a:p>
          <a:p>
            <a:r>
              <a:rPr lang="en-US" baseline="0" dirty="0" smtClean="0"/>
              <a:t>It is a good idea to have a permanent advisory board to continue to advocate for the policy</a:t>
            </a:r>
          </a:p>
          <a:p>
            <a:r>
              <a:rPr lang="en-US" baseline="0" dirty="0" smtClean="0"/>
              <a:t>If possible, build on momentum generated through the process of developing the policy to move toward implementation</a:t>
            </a:r>
          </a:p>
          <a:p>
            <a:r>
              <a:rPr lang="en-US" baseline="0" dirty="0" smtClean="0"/>
              <a:t>Finally, Liberia’s policy was developed in about 1 month.  Ideally, there should be time to cost the policy including developing and costing of an implementation strategy.</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430B3CD-E9C0-434B-9ACA-9FF73A4F3B42}"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30B3CD-E9C0-434B-9ACA-9FF73A4F3B42}"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FB9D00-800B-435B-B94B-8BD29296D029}" type="slidenum">
              <a:rPr lang="en-US" smtClean="0"/>
              <a:pPr/>
              <a:t>19</a:t>
            </a:fld>
            <a:endParaRPr lang="en-US"/>
          </a:p>
        </p:txBody>
      </p:sp>
    </p:spTree>
    <p:extLst>
      <p:ext uri="{BB962C8B-B14F-4D97-AF65-F5344CB8AC3E}">
        <p14:creationId xmlns:p14="http://schemas.microsoft.com/office/powerpoint/2010/main" val="3936638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begin today with some definitions.  </a:t>
            </a:r>
          </a:p>
          <a:p>
            <a:r>
              <a:rPr lang="en-US" dirty="0" smtClean="0"/>
              <a:t>Policy  is …</a:t>
            </a:r>
            <a:endParaRPr lang="en-US" baseline="0" dirty="0" smtClean="0"/>
          </a:p>
          <a:p>
            <a:r>
              <a:rPr lang="en-US" baseline="0" dirty="0" smtClean="0"/>
              <a:t>And public policy is…:  In our case, the institution of interest is Liberia’s Ministry of Agriculture and the issue of public concern is the development, delivery, M&amp;E of agricultural extension and advisory services.</a:t>
            </a:r>
            <a:endParaRPr lang="en-US" dirty="0"/>
          </a:p>
        </p:txBody>
      </p:sp>
      <p:sp>
        <p:nvSpPr>
          <p:cNvPr id="4" name="Slide Number Placeholder 3"/>
          <p:cNvSpPr>
            <a:spLocks noGrp="1"/>
          </p:cNvSpPr>
          <p:nvPr>
            <p:ph type="sldNum" sz="quarter" idx="10"/>
          </p:nvPr>
        </p:nvSpPr>
        <p:spPr/>
        <p:txBody>
          <a:bodyPr/>
          <a:lstStyle/>
          <a:p>
            <a:fld id="{F430B3CD-E9C0-434B-9ACA-9FF73A4F3B4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t>The discussion today is framed by the</a:t>
            </a:r>
            <a:r>
              <a:rPr lang="en-US" baseline="0" dirty="0" smtClean="0"/>
              <a:t> stages in the Policy Cycle.  The Policy Cycle builds on Lasswell’s work, a political scientist who wrote extensively on how to improve the policy-making process.   The Policy Cycle is not without its critics but typically the cycle includes these basic elements: </a:t>
            </a:r>
          </a:p>
          <a:p>
            <a:pPr lvl="1"/>
            <a:r>
              <a:rPr lang="en-US" dirty="0" smtClean="0"/>
              <a:t>Problem Definition/ Agenda setting:  where the problem to</a:t>
            </a:r>
            <a:r>
              <a:rPr lang="en-US" baseline="0" dirty="0" smtClean="0"/>
              <a:t> be addressed (or not) is </a:t>
            </a:r>
            <a:r>
              <a:rPr lang="en-US" dirty="0" smtClean="0"/>
              <a:t>defined</a:t>
            </a:r>
            <a:r>
              <a:rPr lang="en-US" baseline="0" dirty="0" smtClean="0"/>
              <a:t> and </a:t>
            </a:r>
            <a:r>
              <a:rPr lang="en-US" dirty="0" smtClean="0"/>
              <a:t>getting the</a:t>
            </a:r>
            <a:r>
              <a:rPr lang="en-US" baseline="0" dirty="0" smtClean="0"/>
              <a:t> problem on the political agenda is achieved.</a:t>
            </a:r>
            <a:endParaRPr lang="en-US" dirty="0" smtClean="0"/>
          </a:p>
          <a:p>
            <a:pPr lvl="1"/>
            <a:r>
              <a:rPr lang="en-US" dirty="0" smtClean="0"/>
              <a:t>Formulation:  a</a:t>
            </a:r>
            <a:r>
              <a:rPr lang="en-US" baseline="0" dirty="0" smtClean="0"/>
              <a:t> time of analysis and fact-finding, where policy options are identified and preferred options selected</a:t>
            </a:r>
            <a:endParaRPr lang="en-US" dirty="0" smtClean="0"/>
          </a:p>
          <a:p>
            <a:pPr lvl="1"/>
            <a:r>
              <a:rPr lang="en-US" dirty="0" smtClean="0"/>
              <a:t>Implementation:  this is where the policy is executed</a:t>
            </a:r>
            <a:r>
              <a:rPr lang="en-US" baseline="0" dirty="0" smtClean="0"/>
              <a:t> and </a:t>
            </a:r>
            <a:endParaRPr lang="en-US" dirty="0" smtClean="0"/>
          </a:p>
          <a:p>
            <a:pPr lvl="1"/>
            <a:r>
              <a:rPr lang="en-US" dirty="0" smtClean="0"/>
              <a:t>Evaluation:  where the effectiveness</a:t>
            </a:r>
            <a:r>
              <a:rPr lang="en-US" baseline="0" dirty="0" smtClean="0"/>
              <a:t> and impact of the policy is monitored and evaluated, feedback obtained, and the policy reformulated as needed.  </a:t>
            </a:r>
            <a:r>
              <a:rPr lang="en-US" dirty="0" smtClean="0"/>
              <a:t> </a:t>
            </a:r>
          </a:p>
          <a:p>
            <a:pPr lvl="1"/>
            <a:r>
              <a:rPr lang="en-US" dirty="0" smtClean="0"/>
              <a:t>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smtClean="0"/>
              <a:t>Today we are looking at Liberia’s experience in light of the policy cycle.  Most of the presentation</a:t>
            </a:r>
            <a:r>
              <a:rPr lang="en-US" baseline="0" dirty="0" smtClean="0"/>
              <a:t> today focuses on thee first two stages although some implementation issues will be discussed.  Lessons learned from the experience will also be presented. </a:t>
            </a:r>
            <a:endParaRPr lang="en-US" dirty="0" smtClean="0"/>
          </a:p>
          <a:p>
            <a:pPr lvl="1"/>
            <a:endParaRPr lang="en-US" dirty="0" smtClean="0"/>
          </a:p>
          <a:p>
            <a:pPr lvl="1"/>
            <a:r>
              <a:rPr lang="en-US" dirty="0" smtClean="0"/>
              <a:t>    </a:t>
            </a:r>
          </a:p>
          <a:p>
            <a:endParaRPr lang="en-US" dirty="0"/>
          </a:p>
        </p:txBody>
      </p:sp>
      <p:sp>
        <p:nvSpPr>
          <p:cNvPr id="4" name="Slide Number Placeholder 3"/>
          <p:cNvSpPr>
            <a:spLocks noGrp="1"/>
          </p:cNvSpPr>
          <p:nvPr>
            <p:ph type="sldNum" sz="quarter" idx="10"/>
          </p:nvPr>
        </p:nvSpPr>
        <p:spPr/>
        <p:txBody>
          <a:bodyPr/>
          <a:lstStyle/>
          <a:p>
            <a:fld id="{F430B3CD-E9C0-434B-9ACA-9FF73A4F3B4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Looking</a:t>
            </a:r>
            <a:r>
              <a:rPr lang="en-US" baseline="0" dirty="0" smtClean="0"/>
              <a:t> at Policy Cycle Stage 1, problem identification is set in the context of the situation in Liberia.  </a:t>
            </a:r>
            <a:endParaRPr lang="en-US" dirty="0" smtClean="0"/>
          </a:p>
          <a:p>
            <a:pPr lvl="1"/>
            <a:r>
              <a:rPr lang="en-US" dirty="0" smtClean="0"/>
              <a:t>Post-conflict country</a:t>
            </a:r>
          </a:p>
          <a:p>
            <a:pPr lvl="2"/>
            <a:r>
              <a:rPr lang="en-US" dirty="0" smtClean="0"/>
              <a:t>Recovering from decades of mismanagement and 14 years of brutal civil war – which devastated the country</a:t>
            </a:r>
          </a:p>
          <a:p>
            <a:pPr lvl="2"/>
            <a:r>
              <a:rPr lang="en-US" dirty="0" smtClean="0"/>
              <a:t>President Ellen Johnson Sirleaf moving the country forward since 2006</a:t>
            </a:r>
          </a:p>
          <a:p>
            <a:pPr lvl="1"/>
            <a:r>
              <a:rPr lang="en-US" dirty="0" smtClean="0"/>
              <a:t>Close</a:t>
            </a:r>
            <a:r>
              <a:rPr lang="en-US" baseline="0" dirty="0" smtClean="0"/>
              <a:t> to 3/4ths</a:t>
            </a:r>
            <a:r>
              <a:rPr lang="en-US" dirty="0" smtClean="0"/>
              <a:t> of 4 million population engaged directly or indirectly in smallholder subsistence agriculture</a:t>
            </a:r>
          </a:p>
          <a:p>
            <a:pPr lvl="1"/>
            <a:r>
              <a:rPr lang="en-US" dirty="0" smtClean="0"/>
              <a:t>Heavy reliance on food imports </a:t>
            </a:r>
          </a:p>
          <a:p>
            <a:pPr lvl="1"/>
            <a:r>
              <a:rPr lang="en-US" dirty="0" smtClean="0"/>
              <a:t>Ag yields low; post-harvest losses high; value chains severely underdeveloped; agricultural</a:t>
            </a:r>
            <a:r>
              <a:rPr lang="en-US" baseline="0" dirty="0" smtClean="0"/>
              <a:t> institutions (such as extension, education, research) are weak</a:t>
            </a:r>
            <a:endParaRPr lang="en-US" dirty="0" smtClean="0"/>
          </a:p>
          <a:p>
            <a:endParaRPr lang="en-US" dirty="0"/>
          </a:p>
        </p:txBody>
      </p:sp>
      <p:sp>
        <p:nvSpPr>
          <p:cNvPr id="4" name="Slide Number Placeholder 3"/>
          <p:cNvSpPr>
            <a:spLocks noGrp="1"/>
          </p:cNvSpPr>
          <p:nvPr>
            <p:ph type="sldNum" sz="quarter" idx="10"/>
          </p:nvPr>
        </p:nvSpPr>
        <p:spPr/>
        <p:txBody>
          <a:bodyPr/>
          <a:lstStyle/>
          <a:p>
            <a:fld id="{F2D32D11-0F92-4C48-A4D0-3EE7DA19F4C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Overall, current</a:t>
            </a:r>
            <a:r>
              <a:rPr lang="en-US" baseline="0" dirty="0" smtClean="0"/>
              <a:t> system is uncoordinated and fragmented, there is a duplication of services of varying quality with limited reach</a:t>
            </a:r>
            <a:endParaRPr lang="en-US" dirty="0"/>
          </a:p>
        </p:txBody>
      </p:sp>
      <p:sp>
        <p:nvSpPr>
          <p:cNvPr id="4" name="Slide Number Placeholder 3"/>
          <p:cNvSpPr>
            <a:spLocks noGrp="1"/>
          </p:cNvSpPr>
          <p:nvPr>
            <p:ph type="sldNum" sz="quarter" idx="10"/>
          </p:nvPr>
        </p:nvSpPr>
        <p:spPr/>
        <p:txBody>
          <a:bodyPr/>
          <a:lstStyle/>
          <a:p>
            <a:fld id="{F430B3CD-E9C0-434B-9ACA-9FF73A4F3B4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its most basic, the problem the policy is to address is defined as:  </a:t>
            </a:r>
            <a:endParaRPr lang="en-US" dirty="0"/>
          </a:p>
        </p:txBody>
      </p:sp>
      <p:sp>
        <p:nvSpPr>
          <p:cNvPr id="4" name="Slide Number Placeholder 3"/>
          <p:cNvSpPr>
            <a:spLocks noGrp="1"/>
          </p:cNvSpPr>
          <p:nvPr>
            <p:ph type="sldNum" sz="quarter" idx="10"/>
          </p:nvPr>
        </p:nvSpPr>
        <p:spPr/>
        <p:txBody>
          <a:bodyPr/>
          <a:lstStyle/>
          <a:p>
            <a:fld id="{F430B3CD-E9C0-434B-9ACA-9FF73A4F3B4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problem identified is</a:t>
            </a:r>
            <a:r>
              <a:rPr lang="en-US" baseline="0" dirty="0" smtClean="0"/>
              <a:t> recognized by Liberia’s Government in its post-conflict development agenda which considers the centrality of the development of the agriculture sector to recovery and calls for transformation of the extension services</a:t>
            </a:r>
          </a:p>
          <a:p>
            <a:endParaRPr lang="en-US" baseline="0" dirty="0" smtClean="0"/>
          </a:p>
          <a:p>
            <a:r>
              <a:rPr lang="en-US" baseline="0" dirty="0" smtClean="0"/>
              <a:t>Noted by President Sirleaf who tasked members of her Cabinet with the timely development of key ag policies including an AEAS policy</a:t>
            </a:r>
            <a:endParaRPr lang="en-US" dirty="0" smtClean="0"/>
          </a:p>
          <a:p>
            <a:endParaRPr lang="en-US" baseline="0" dirty="0" smtClean="0"/>
          </a:p>
          <a:p>
            <a:r>
              <a:rPr lang="en-US" baseline="0" dirty="0" smtClean="0"/>
              <a:t>In effect, at the time Liberia’s policy was developed, it was already on the political agenda.  Development of the policy was part of the response to the agenda. </a:t>
            </a:r>
          </a:p>
          <a:p>
            <a:endParaRPr lang="en-US" baseline="0" dirty="0" smtClean="0"/>
          </a:p>
        </p:txBody>
      </p:sp>
      <p:sp>
        <p:nvSpPr>
          <p:cNvPr id="4" name="Slide Number Placeholder 3"/>
          <p:cNvSpPr>
            <a:spLocks noGrp="1"/>
          </p:cNvSpPr>
          <p:nvPr>
            <p:ph type="sldNum" sz="quarter" idx="10"/>
          </p:nvPr>
        </p:nvSpPr>
        <p:spPr/>
        <p:txBody>
          <a:bodyPr/>
          <a:lstStyle/>
          <a:p>
            <a:fld id="{F430B3CD-E9C0-434B-9ACA-9FF73A4F3B4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Policy Cycle Stage 2 is Formulation.  In Liberia,</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F430B3CD-E9C0-434B-9ACA-9FF73A4F3B4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1"/>
            <a:r>
              <a:rPr lang="en-US" dirty="0" smtClean="0"/>
              <a:t>A</a:t>
            </a:r>
            <a:r>
              <a:rPr lang="en-US" baseline="0" dirty="0" smtClean="0"/>
              <a:t>ppoint a Task Force to the lead the process and a Facilitator to support the Task Force.  Task Force comprised of senior MOA officials, representatives from the large-scale USAID funded Food and Enterprise Development project, and a consultant facilitator.</a:t>
            </a:r>
          </a:p>
          <a:p>
            <a:pPr lvl="1"/>
            <a:r>
              <a:rPr lang="en-US" baseline="0" dirty="0" smtClean="0"/>
              <a:t>An initial activity was to strengthen the policy capacity of the Task Force.  Accomplished through a set of  </a:t>
            </a:r>
            <a:endParaRPr lang="en-US" dirty="0" smtClean="0"/>
          </a:p>
          <a:p>
            <a:pPr lvl="1"/>
            <a:r>
              <a:rPr lang="en-US" dirty="0" smtClean="0"/>
              <a:t>	Learning activities</a:t>
            </a:r>
            <a:r>
              <a:rPr lang="en-US" baseline="0" dirty="0" smtClean="0"/>
              <a:t> involving investigating p</a:t>
            </a:r>
            <a:r>
              <a:rPr lang="en-US" dirty="0" smtClean="0"/>
              <a:t>olicy definitions</a:t>
            </a:r>
            <a:r>
              <a:rPr lang="en-US" baseline="0" dirty="0" smtClean="0"/>
              <a:t> and the </a:t>
            </a:r>
            <a:r>
              <a:rPr lang="en-US" dirty="0" smtClean="0"/>
              <a:t>purpose of policy;</a:t>
            </a:r>
            <a:r>
              <a:rPr lang="en-US" baseline="0" dirty="0" smtClean="0"/>
              <a:t> examining </a:t>
            </a:r>
            <a:r>
              <a:rPr lang="en-US" dirty="0" smtClean="0"/>
              <a:t>Global trends in AEAS to</a:t>
            </a:r>
            <a:r>
              <a:rPr lang="en-US" baseline="0" dirty="0" smtClean="0"/>
              <a:t> better understand the latest policy options</a:t>
            </a:r>
            <a:r>
              <a:rPr lang="en-US" dirty="0" smtClean="0"/>
              <a:t>;</a:t>
            </a:r>
            <a:r>
              <a:rPr lang="en-US" baseline="0" dirty="0" smtClean="0"/>
              <a:t> and scrutinizing </a:t>
            </a:r>
            <a:r>
              <a:rPr lang="en-US" dirty="0" smtClean="0"/>
              <a:t>AEAS policies from other countries to learn what was being done in similar situations;   </a:t>
            </a:r>
          </a:p>
          <a:p>
            <a:pPr lvl="2"/>
            <a:r>
              <a:rPr lang="en-US" dirty="0" smtClean="0"/>
              <a:t>IN LIGHT OF</a:t>
            </a:r>
            <a:r>
              <a:rPr lang="en-US" baseline="0" dirty="0" smtClean="0"/>
              <a:t> THIS LEARNING,</a:t>
            </a:r>
            <a:endParaRPr lang="en-US" dirty="0" smtClean="0"/>
          </a:p>
          <a:p>
            <a:pPr lvl="2"/>
            <a:r>
              <a:rPr lang="en-US" dirty="0" smtClean="0"/>
              <a:t>The</a:t>
            </a:r>
            <a:r>
              <a:rPr lang="en-US" baseline="0" dirty="0" smtClean="0"/>
              <a:t> </a:t>
            </a:r>
            <a:r>
              <a:rPr lang="en-US" dirty="0" smtClean="0"/>
              <a:t>2009 draft was analyzed to identify areas to be strengthened.</a:t>
            </a:r>
          </a:p>
          <a:p>
            <a:pPr lvl="1"/>
            <a:r>
              <a:rPr lang="en-US" dirty="0" smtClean="0"/>
              <a:t>Obtain additional input from stakeholders (stakeholders</a:t>
            </a:r>
            <a:r>
              <a:rPr lang="en-US" baseline="0" dirty="0" smtClean="0"/>
              <a:t> are further discussed in following slides:  we</a:t>
            </a:r>
            <a:r>
              <a:rPr lang="en-US" dirty="0" smtClean="0"/>
              <a:t>  used a variety of means to obtain input – MOA sent</a:t>
            </a:r>
            <a:r>
              <a:rPr lang="en-US" baseline="0" dirty="0" smtClean="0"/>
              <a:t> a written</a:t>
            </a:r>
            <a:r>
              <a:rPr lang="en-US" dirty="0" smtClean="0"/>
              <a:t> request</a:t>
            </a:r>
            <a:r>
              <a:rPr lang="en-US" baseline="0" dirty="0" smtClean="0"/>
              <a:t> for input from ministry staff and others in government, individual and group meetings were held, an e-mail survey of a wide-range of stakeholders was conducted, and various field visits were made. </a:t>
            </a:r>
          </a:p>
          <a:p>
            <a:pPr lvl="1"/>
            <a:r>
              <a:rPr lang="en-US" baseline="0" dirty="0" smtClean="0"/>
              <a:t>There was lively discussion and debate of the merits of policy options</a:t>
            </a:r>
          </a:p>
          <a:p>
            <a:pPr lvl="1"/>
            <a:r>
              <a:rPr lang="en-US" baseline="0" dirty="0" smtClean="0"/>
              <a:t>The draft of the policy was revised several times based on dialogue and input</a:t>
            </a:r>
          </a:p>
          <a:p>
            <a:pPr lvl="1"/>
            <a:r>
              <a:rPr lang="en-US" baseline="0" dirty="0" smtClean="0"/>
              <a:t>A key action was holding the Stakeholder Validation Workshop.  This workshop engaged a very wide-range of stakeholders who provided substantive input to the policy development process.  This resulted in producing a final draft of the policy document.</a:t>
            </a:r>
            <a:endParaRPr lang="en-US" dirty="0" smtClean="0"/>
          </a:p>
          <a:p>
            <a:pPr lvl="2"/>
            <a:endParaRPr lang="en-US" dirty="0" smtClean="0"/>
          </a:p>
          <a:p>
            <a:endParaRPr lang="en-US" dirty="0"/>
          </a:p>
        </p:txBody>
      </p:sp>
      <p:sp>
        <p:nvSpPr>
          <p:cNvPr id="4" name="Slide Number Placeholder 3"/>
          <p:cNvSpPr>
            <a:spLocks noGrp="1"/>
          </p:cNvSpPr>
          <p:nvPr>
            <p:ph type="sldNum" sz="quarter" idx="10"/>
          </p:nvPr>
        </p:nvSpPr>
        <p:spPr/>
        <p:txBody>
          <a:bodyPr/>
          <a:lstStyle/>
          <a:p>
            <a:fld id="{F430B3CD-E9C0-434B-9ACA-9FF73A4F3B4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C142DD9-D26C-4288-9975-A213432EDF90}" type="datetime1">
              <a:rPr lang="en-US" smtClean="0"/>
              <a:pPr/>
              <a:t>07-Jun-13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FD1551F-7B07-4C31-AC04-23E11A56932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8C1E53-FF33-495E-911F-946CB10F8F0C}" type="datetime1">
              <a:rPr lang="en-US" smtClean="0"/>
              <a:pPr/>
              <a:t>07-Jun-13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D1551F-7B07-4C31-AC04-23E11A5693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378B7F-5D01-456F-A1C0-F3B10AEC9606}" type="datetime1">
              <a:rPr lang="en-US" smtClean="0"/>
              <a:pPr/>
              <a:t>07-Jun-13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D1551F-7B07-4C31-AC04-23E11A5693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D3E227-7C9D-4349-890F-4543567EE9C0}" type="datetime1">
              <a:rPr lang="en-US" smtClean="0"/>
              <a:pPr/>
              <a:t>07-Jun-13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D1551F-7B07-4C31-AC04-23E11A56932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242200F-B0FA-4315-AD8D-56CAC9602E4D}" type="datetime1">
              <a:rPr lang="en-US" smtClean="0"/>
              <a:pPr/>
              <a:t>07-Jun-13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FD1551F-7B07-4C31-AC04-23E11A56932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A5C5D6E-0BEC-42BA-90CE-2539A3E8B5EF}" type="datetime1">
              <a:rPr lang="en-US" smtClean="0"/>
              <a:pPr/>
              <a:t>07-Jun-13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FD1551F-7B07-4C31-AC04-23E11A56932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92C1483-868D-4CED-8CFA-1F43EEC2C859}" type="datetime1">
              <a:rPr lang="en-US" smtClean="0"/>
              <a:pPr/>
              <a:t>07-Jun-13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FD1551F-7B07-4C31-AC04-23E11A5693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1E379FA-957B-4F46-9027-97A355128D6C}" type="datetime1">
              <a:rPr lang="en-US" smtClean="0"/>
              <a:pPr/>
              <a:t>07-Jun-13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FD1551F-7B07-4C31-AC04-23E11A56932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F52461A-1507-47B8-A719-BBCEC190A682}" type="datetime1">
              <a:rPr lang="en-US" smtClean="0"/>
              <a:pPr/>
              <a:t>07-Jun-13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FD1551F-7B07-4C31-AC04-23E11A5693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778F9FF-4CDA-42B5-96D5-E3ACD9AE4715}" type="datetime1">
              <a:rPr lang="en-US" smtClean="0"/>
              <a:pPr/>
              <a:t>07-Jun-13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FD1551F-7B07-4C31-AC04-23E11A56932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B0CF092-77D1-4B24-9B51-FD17B6723C58}" type="datetime1">
              <a:rPr lang="en-US" smtClean="0"/>
              <a:pPr/>
              <a:t>07-Jun-13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FD1551F-7B07-4C31-AC04-23E11A56932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ABD0361-9F3C-41C9-90CB-2FE05589D53D}" type="datetime1">
              <a:rPr lang="en-US" smtClean="0"/>
              <a:pPr/>
              <a:t>07-Jun-13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FD1551F-7B07-4C31-AC04-23E11A5693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descr="planet_910_sharp.jpg"/>
          <p:cNvPicPr>
            <a:picLocks noChangeAspect="1"/>
          </p:cNvPicPr>
          <p:nvPr/>
        </p:nvPicPr>
        <p:blipFill>
          <a:blip r:embed="rId3" cstate="print"/>
          <a:stretch>
            <a:fillRect/>
          </a:stretch>
        </p:blipFill>
        <p:spPr>
          <a:xfrm>
            <a:off x="0" y="6400800"/>
            <a:ext cx="9144000" cy="457200"/>
          </a:xfrm>
          <a:prstGeom prst="rect">
            <a:avLst/>
          </a:prstGeom>
        </p:spPr>
      </p:pic>
      <p:sp>
        <p:nvSpPr>
          <p:cNvPr id="4" name="Title 1"/>
          <p:cNvSpPr txBox="1">
            <a:spLocks/>
          </p:cNvSpPr>
          <p:nvPr/>
        </p:nvSpPr>
        <p:spPr>
          <a:xfrm>
            <a:off x="0" y="457200"/>
            <a:ext cx="9144000" cy="2895600"/>
          </a:xfrm>
          <a:prstGeom prst="rect">
            <a:avLst/>
          </a:prstGeom>
          <a:solidFill>
            <a:srgbClr val="00336D"/>
          </a:solidFill>
          <a:effectLst>
            <a:outerShdw blurRad="50800" dist="38100" dir="5400000" algn="t" rotWithShape="0">
              <a:prstClr val="black">
                <a:alpha val="40000"/>
              </a:prstClr>
            </a:outerShdw>
          </a:effectLst>
        </p:spPr>
        <p:txBody>
          <a:bodyPr vert="horz" lIns="91440" tIns="45720" rIns="91440" bIns="45720" rtlCol="0" anchor="ctr">
            <a:noAutofit/>
          </a:bodyPr>
          <a:lstStyle/>
          <a:p>
            <a:pPr algn="ctr">
              <a:spcBef>
                <a:spcPct val="0"/>
              </a:spcBef>
            </a:pPr>
            <a:r>
              <a:rPr lang="en-US" sz="3600" b="1" dirty="0" smtClean="0">
                <a:solidFill>
                  <a:schemeClr val="bg1"/>
                </a:solidFill>
              </a:rPr>
              <a:t>Development and Validation of Liberia’s National Policy for Agricultural Extension and Advisory Services (AEAS)</a:t>
            </a:r>
          </a:p>
        </p:txBody>
      </p:sp>
      <p:grpSp>
        <p:nvGrpSpPr>
          <p:cNvPr id="3" name="Group 12"/>
          <p:cNvGrpSpPr/>
          <p:nvPr/>
        </p:nvGrpSpPr>
        <p:grpSpPr>
          <a:xfrm>
            <a:off x="76200" y="6026616"/>
            <a:ext cx="8991600" cy="755184"/>
            <a:chOff x="76200" y="6102816"/>
            <a:chExt cx="8991600" cy="755184"/>
          </a:xfrm>
        </p:grpSpPr>
        <p:pic>
          <p:nvPicPr>
            <p:cNvPr id="13" name="Picture 12" descr="USAID-Horizontal_RGB_600.gif"/>
            <p:cNvPicPr>
              <a:picLocks noChangeAspect="1"/>
            </p:cNvPicPr>
            <p:nvPr/>
          </p:nvPicPr>
          <p:blipFill>
            <a:blip r:embed="rId4" cstate="print"/>
            <a:stretch>
              <a:fillRect/>
            </a:stretch>
          </p:blipFill>
          <p:spPr>
            <a:xfrm>
              <a:off x="7391400" y="6210847"/>
              <a:ext cx="1676400" cy="647153"/>
            </a:xfrm>
            <a:prstGeom prst="rect">
              <a:avLst/>
            </a:prstGeom>
          </p:spPr>
        </p:pic>
        <p:pic>
          <p:nvPicPr>
            <p:cNvPr id="14" name="Picture 13" descr="uclogo_horz_bold.gif"/>
            <p:cNvPicPr>
              <a:picLocks noChangeAspect="1"/>
            </p:cNvPicPr>
            <p:nvPr/>
          </p:nvPicPr>
          <p:blipFill>
            <a:blip r:embed="rId5" cstate="print"/>
            <a:srcRect r="86686"/>
            <a:stretch>
              <a:fillRect/>
            </a:stretch>
          </p:blipFill>
          <p:spPr>
            <a:xfrm>
              <a:off x="7013808" y="6324600"/>
              <a:ext cx="305815" cy="381000"/>
            </a:xfrm>
            <a:prstGeom prst="rect">
              <a:avLst/>
            </a:prstGeom>
          </p:spPr>
        </p:pic>
        <p:pic>
          <p:nvPicPr>
            <p:cNvPr id="15" name="Picture 14" descr="MEASmark-small.gif"/>
            <p:cNvPicPr>
              <a:picLocks noChangeAspect="1"/>
            </p:cNvPicPr>
            <p:nvPr/>
          </p:nvPicPr>
          <p:blipFill>
            <a:blip r:embed="rId6" cstate="print"/>
            <a:stretch>
              <a:fillRect/>
            </a:stretch>
          </p:blipFill>
          <p:spPr>
            <a:xfrm>
              <a:off x="76200" y="6102816"/>
              <a:ext cx="1283810" cy="755183"/>
            </a:xfrm>
            <a:prstGeom prst="rect">
              <a:avLst/>
            </a:prstGeom>
          </p:spPr>
        </p:pic>
      </p:grpSp>
      <p:sp>
        <p:nvSpPr>
          <p:cNvPr id="10" name="Content Placeholder 9"/>
          <p:cNvSpPr>
            <a:spLocks noGrp="1"/>
          </p:cNvSpPr>
          <p:nvPr>
            <p:ph idx="1"/>
          </p:nvPr>
        </p:nvSpPr>
        <p:spPr>
          <a:xfrm>
            <a:off x="457200" y="3581400"/>
            <a:ext cx="8229600" cy="2544763"/>
          </a:xfrm>
        </p:spPr>
        <p:txBody>
          <a:bodyPr>
            <a:normAutofit fontScale="92500" lnSpcReduction="10000"/>
          </a:bodyPr>
          <a:lstStyle/>
          <a:p>
            <a:pPr marL="2286000" indent="-2286000">
              <a:buNone/>
              <a:tabLst>
                <a:tab pos="2286000" algn="l"/>
              </a:tabLst>
            </a:pPr>
            <a:r>
              <a:rPr lang="en-US" sz="2100" b="1" dirty="0" smtClean="0"/>
              <a:t>Vickie A. Sigman 	</a:t>
            </a:r>
            <a:r>
              <a:rPr lang="en-US" sz="2100" dirty="0" smtClean="0"/>
              <a:t>Consultant, Modernizing Extension and Advisory Services Project, University of Illinois, Urbana-Champaign</a:t>
            </a:r>
          </a:p>
          <a:p>
            <a:pPr marL="2286000" indent="-2286000">
              <a:buNone/>
              <a:tabLst>
                <a:tab pos="2286000" algn="l"/>
              </a:tabLst>
            </a:pPr>
            <a:r>
              <a:rPr lang="en-US" sz="2100" b="1" dirty="0" smtClean="0"/>
              <a:t>Thomas Gbokie, Jr.  	</a:t>
            </a:r>
            <a:r>
              <a:rPr lang="en-US" sz="2100" dirty="0" smtClean="0"/>
              <a:t>Deputy Minister, Department of Regional Development, Research &amp; Extension, Ministry of Agriculture, Liberia</a:t>
            </a:r>
          </a:p>
          <a:p>
            <a:pPr marL="2286000" indent="-2286000">
              <a:buNone/>
              <a:tabLst>
                <a:tab pos="2286000" algn="l"/>
              </a:tabLst>
            </a:pPr>
            <a:r>
              <a:rPr lang="en-US" sz="2100" b="1" dirty="0" smtClean="0"/>
              <a:t>Moses M. Zinnah	</a:t>
            </a:r>
            <a:r>
              <a:rPr lang="en-US" sz="2100" dirty="0" smtClean="0"/>
              <a:t>Director, Program Management Unit, Ministry of Agriculture, Liberia</a:t>
            </a:r>
          </a:p>
          <a:p>
            <a:pPr marL="2286000" indent="-2286000">
              <a:buNone/>
              <a:tabLst>
                <a:tab pos="2286000" algn="l"/>
              </a:tabLst>
            </a:pPr>
            <a:r>
              <a:rPr lang="en-US" sz="2100" b="1" dirty="0" smtClean="0"/>
              <a:t>Ousman Tall	</a:t>
            </a:r>
            <a:r>
              <a:rPr lang="en-US" sz="2100" dirty="0" smtClean="0"/>
              <a:t>Assistant Minister, Department of Planning &amp; Development, Ministry of Agriculture, Liberia</a:t>
            </a:r>
            <a:endParaRPr lang="en-US" sz="2100" b="1" dirty="0" smtClean="0"/>
          </a:p>
          <a:p>
            <a:endParaRPr lang="en-US" dirty="0"/>
          </a:p>
        </p:txBody>
      </p:sp>
      <p:sp>
        <p:nvSpPr>
          <p:cNvPr id="9" name="Slide Number Placeholder 8"/>
          <p:cNvSpPr>
            <a:spLocks noGrp="1"/>
          </p:cNvSpPr>
          <p:nvPr>
            <p:ph type="sldNum" sz="quarter" idx="12"/>
          </p:nvPr>
        </p:nvSpPr>
        <p:spPr/>
        <p:txBody>
          <a:bodyPr/>
          <a:lstStyle/>
          <a:p>
            <a:fld id="{4FD1551F-7B07-4C31-AC04-23E11A56932A}" type="slidenum">
              <a:rPr lang="en-US" smtClean="0"/>
              <a:pPr/>
              <a:t>1</a:t>
            </a:fld>
            <a:endParaRPr lang="en-US"/>
          </a:p>
        </p:txBody>
      </p:sp>
      <p:pic>
        <p:nvPicPr>
          <p:cNvPr id="11" name="Picture 10"/>
          <p:cNvPicPr/>
          <p:nvPr/>
        </p:nvPicPr>
        <p:blipFill>
          <a:blip r:embed="rId7" cstate="print"/>
          <a:srcRect/>
          <a:stretch>
            <a:fillRect/>
          </a:stretch>
        </p:blipFill>
        <p:spPr bwMode="auto">
          <a:xfrm>
            <a:off x="1524000" y="5943600"/>
            <a:ext cx="1066800" cy="762000"/>
          </a:xfrm>
          <a:prstGeom prst="rect">
            <a:avLst/>
          </a:prstGeom>
          <a:noFill/>
          <a:ln w="9525">
            <a:noFill/>
            <a:miter lim="800000"/>
            <a:headEnd/>
            <a:tailEnd/>
          </a:ln>
        </p:spPr>
      </p:pic>
    </p:spTree>
    <p:extLst>
      <p:ext uri="{BB962C8B-B14F-4D97-AF65-F5344CB8AC3E}">
        <p14:creationId xmlns:p14="http://schemas.microsoft.com/office/powerpoint/2010/main" val="32947036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pPr algn="ctr"/>
            <a:r>
              <a:rPr lang="en-US" dirty="0" smtClean="0"/>
              <a:t>Farmers</a:t>
            </a:r>
            <a:endParaRPr lang="en-US" dirty="0"/>
          </a:p>
        </p:txBody>
      </p:sp>
      <p:sp>
        <p:nvSpPr>
          <p:cNvPr id="4" name="Slide Number Placeholder 3"/>
          <p:cNvSpPr>
            <a:spLocks noGrp="1"/>
          </p:cNvSpPr>
          <p:nvPr>
            <p:ph type="sldNum" sz="quarter" idx="12"/>
          </p:nvPr>
        </p:nvSpPr>
        <p:spPr/>
        <p:txBody>
          <a:bodyPr/>
          <a:lstStyle/>
          <a:p>
            <a:fld id="{4FD1551F-7B07-4C31-AC04-23E11A56932A}" type="slidenum">
              <a:rPr lang="en-US" smtClean="0"/>
              <a:pPr/>
              <a:t>10</a:t>
            </a:fld>
            <a:endParaRPr lang="en-US"/>
          </a:p>
        </p:txBody>
      </p:sp>
      <p:sp>
        <p:nvSpPr>
          <p:cNvPr id="6" name="Title 5"/>
          <p:cNvSpPr>
            <a:spLocks noGrp="1"/>
          </p:cNvSpPr>
          <p:nvPr>
            <p:ph type="title"/>
          </p:nvPr>
        </p:nvSpPr>
        <p:spPr/>
        <p:txBody>
          <a:bodyPr/>
          <a:lstStyle/>
          <a:p>
            <a:r>
              <a:rPr lang="en-US" dirty="0" smtClean="0"/>
              <a:t>AEAS Stakeholders Consulted</a:t>
            </a:r>
            <a:endParaRPr lang="en-US" dirty="0"/>
          </a:p>
        </p:txBody>
      </p:sp>
      <p:pic>
        <p:nvPicPr>
          <p:cNvPr id="11" name="Picture 2"/>
          <p:cNvPicPr>
            <a:picLocks noChangeAspect="1" noChangeArrowheads="1"/>
          </p:cNvPicPr>
          <p:nvPr/>
        </p:nvPicPr>
        <p:blipFill>
          <a:blip r:embed="rId3" cstate="print">
            <a:lum bright="13000"/>
          </a:blip>
          <a:srcRect/>
          <a:stretch>
            <a:fillRect/>
          </a:stretch>
        </p:blipFill>
        <p:spPr bwMode="auto">
          <a:xfrm>
            <a:off x="1447800" y="1981200"/>
            <a:ext cx="6400800" cy="40386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228600" y="1524000"/>
            <a:ext cx="4572000" cy="4483291"/>
          </a:xfrm>
        </p:spPr>
        <p:txBody>
          <a:bodyPr/>
          <a:lstStyle/>
          <a:p>
            <a:r>
              <a:rPr lang="en-US" dirty="0" smtClean="0"/>
              <a:t>Traders &amp; others in private sector business community</a:t>
            </a:r>
          </a:p>
          <a:p>
            <a:pPr>
              <a:buNone/>
            </a:pPr>
            <a:endParaRPr lang="en-US" dirty="0"/>
          </a:p>
        </p:txBody>
      </p:sp>
      <p:sp>
        <p:nvSpPr>
          <p:cNvPr id="8" name="Content Placeholder 7"/>
          <p:cNvSpPr>
            <a:spLocks noGrp="1"/>
          </p:cNvSpPr>
          <p:nvPr>
            <p:ph sz="half" idx="2"/>
          </p:nvPr>
        </p:nvSpPr>
        <p:spPr/>
        <p:txBody>
          <a:bodyPr/>
          <a:lstStyle/>
          <a:p>
            <a:r>
              <a:rPr lang="en-US" dirty="0" smtClean="0"/>
              <a:t>Young people studying for careers in ag</a:t>
            </a:r>
          </a:p>
          <a:p>
            <a:pPr>
              <a:buNone/>
            </a:pPr>
            <a:endParaRPr lang="en-US" dirty="0"/>
          </a:p>
        </p:txBody>
      </p:sp>
      <p:sp>
        <p:nvSpPr>
          <p:cNvPr id="4" name="Slide Number Placeholder 3"/>
          <p:cNvSpPr>
            <a:spLocks noGrp="1"/>
          </p:cNvSpPr>
          <p:nvPr>
            <p:ph type="sldNum" sz="quarter" idx="12"/>
          </p:nvPr>
        </p:nvSpPr>
        <p:spPr/>
        <p:txBody>
          <a:bodyPr/>
          <a:lstStyle/>
          <a:p>
            <a:fld id="{4FD1551F-7B07-4C31-AC04-23E11A56932A}" type="slidenum">
              <a:rPr lang="en-US" smtClean="0"/>
              <a:pPr/>
              <a:t>11</a:t>
            </a:fld>
            <a:endParaRPr lang="en-US"/>
          </a:p>
        </p:txBody>
      </p:sp>
      <p:sp>
        <p:nvSpPr>
          <p:cNvPr id="6" name="Title 5"/>
          <p:cNvSpPr>
            <a:spLocks noGrp="1"/>
          </p:cNvSpPr>
          <p:nvPr>
            <p:ph type="title"/>
          </p:nvPr>
        </p:nvSpPr>
        <p:spPr/>
        <p:txBody>
          <a:bodyPr/>
          <a:lstStyle/>
          <a:p>
            <a:r>
              <a:rPr lang="en-US" dirty="0" smtClean="0"/>
              <a:t>AEAS Stakeholders Consulted</a:t>
            </a:r>
            <a:endParaRPr lang="en-US" dirty="0"/>
          </a:p>
        </p:txBody>
      </p:sp>
      <p:pic>
        <p:nvPicPr>
          <p:cNvPr id="9" name="Picture 3"/>
          <p:cNvPicPr>
            <a:picLocks noChangeAspect="1" noChangeArrowheads="1"/>
          </p:cNvPicPr>
          <p:nvPr/>
        </p:nvPicPr>
        <p:blipFill>
          <a:blip r:embed="rId2" cstate="print">
            <a:lum bright="17000"/>
          </a:blip>
          <a:stretch>
            <a:fillRect/>
          </a:stretch>
        </p:blipFill>
        <p:spPr>
          <a:xfrm>
            <a:off x="4800600" y="2514600"/>
            <a:ext cx="4038600" cy="3429000"/>
          </a:xfrm>
          <a:prstGeom prst="rect">
            <a:avLst/>
          </a:prstGeom>
        </p:spPr>
      </p:pic>
      <p:pic>
        <p:nvPicPr>
          <p:cNvPr id="10" name="Picture 2"/>
          <p:cNvPicPr>
            <a:picLocks noChangeAspect="1" noChangeArrowheads="1"/>
          </p:cNvPicPr>
          <p:nvPr/>
        </p:nvPicPr>
        <p:blipFill>
          <a:blip r:embed="rId3" cstate="print"/>
          <a:srcRect/>
          <a:stretch>
            <a:fillRect/>
          </a:stretch>
        </p:blipFill>
        <p:spPr bwMode="auto">
          <a:xfrm>
            <a:off x="457200" y="2514600"/>
            <a:ext cx="4114800" cy="34290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D1551F-7B07-4C31-AC04-23E11A56932A}" type="slidenum">
              <a:rPr lang="en-US" smtClean="0"/>
              <a:pPr/>
              <a:t>12</a:t>
            </a:fld>
            <a:endParaRPr lang="en-US"/>
          </a:p>
        </p:txBody>
      </p:sp>
      <p:sp>
        <p:nvSpPr>
          <p:cNvPr id="6" name="Title 5"/>
          <p:cNvSpPr>
            <a:spLocks noGrp="1"/>
          </p:cNvSpPr>
          <p:nvPr>
            <p:ph type="title"/>
          </p:nvPr>
        </p:nvSpPr>
        <p:spPr/>
        <p:txBody>
          <a:bodyPr>
            <a:normAutofit fontScale="90000"/>
          </a:bodyPr>
          <a:lstStyle/>
          <a:p>
            <a:r>
              <a:rPr lang="en-US" dirty="0" smtClean="0"/>
              <a:t>AEAS Stakeholders Consulted</a:t>
            </a:r>
            <a:r>
              <a:rPr lang="en-US" sz="1600" dirty="0" smtClean="0"/>
              <a:t/>
            </a:r>
            <a:br>
              <a:rPr lang="en-US" sz="1600" dirty="0" smtClean="0"/>
            </a:br>
            <a:r>
              <a:rPr lang="en-US" sz="1600" dirty="0" smtClean="0"/>
              <a:t/>
            </a:r>
            <a:br>
              <a:rPr lang="en-US" sz="1600" dirty="0" smtClean="0"/>
            </a:br>
            <a:r>
              <a:rPr lang="en-US" sz="3100" b="0" dirty="0" smtClean="0">
                <a:effectLst/>
              </a:rPr>
              <a:t>AEAS Providers (Public, Private, &amp; Civil Society)</a:t>
            </a:r>
            <a:endParaRPr lang="en-US" sz="3100" b="0" dirty="0">
              <a:effectLst/>
            </a:endParaRPr>
          </a:p>
        </p:txBody>
      </p:sp>
      <p:pic>
        <p:nvPicPr>
          <p:cNvPr id="12" name="Picture 2"/>
          <p:cNvPicPr>
            <a:picLocks noGrp="1" noChangeAspect="1" noChangeArrowheads="1"/>
          </p:cNvPicPr>
          <p:nvPr>
            <p:ph sz="half" idx="1"/>
          </p:nvPr>
        </p:nvPicPr>
        <p:blipFill>
          <a:blip r:embed="rId3" cstate="print"/>
          <a:srcRect/>
          <a:stretch>
            <a:fillRect/>
          </a:stretch>
        </p:blipFill>
        <p:spPr bwMode="auto">
          <a:xfrm>
            <a:off x="533400" y="1752600"/>
            <a:ext cx="3810000" cy="4191000"/>
          </a:xfrm>
          <a:prstGeom prst="rect">
            <a:avLst/>
          </a:prstGeom>
          <a:noFill/>
          <a:ln w="9525">
            <a:noFill/>
            <a:miter lim="800000"/>
            <a:headEnd/>
            <a:tailEnd/>
          </a:ln>
          <a:effectLst/>
        </p:spPr>
      </p:pic>
      <p:pic>
        <p:nvPicPr>
          <p:cNvPr id="14" name="Picture 3"/>
          <p:cNvPicPr>
            <a:picLocks noGrp="1" noChangeAspect="1" noChangeArrowheads="1"/>
          </p:cNvPicPr>
          <p:nvPr>
            <p:ph sz="half" idx="2"/>
          </p:nvPr>
        </p:nvPicPr>
        <p:blipFill>
          <a:blip r:embed="rId4" cstate="print"/>
          <a:srcRect/>
          <a:stretch>
            <a:fillRect/>
          </a:stretch>
        </p:blipFill>
        <p:spPr bwMode="auto">
          <a:xfrm>
            <a:off x="4572000" y="1676400"/>
            <a:ext cx="4038600" cy="2971799"/>
          </a:xfrm>
          <a:prstGeom prst="rect">
            <a:avLst/>
          </a:prstGeom>
          <a:noFill/>
          <a:ln w="9525">
            <a:noFill/>
            <a:miter lim="800000"/>
            <a:headEnd/>
            <a:tailEnd/>
          </a:ln>
          <a:effectLst/>
        </p:spPr>
      </p:pic>
      <p:sp>
        <p:nvSpPr>
          <p:cNvPr id="15" name="TextBox 14"/>
          <p:cNvSpPr txBox="1"/>
          <p:nvPr/>
        </p:nvSpPr>
        <p:spPr>
          <a:xfrm>
            <a:off x="4572000" y="5029200"/>
            <a:ext cx="4191000" cy="1200329"/>
          </a:xfrm>
          <a:prstGeom prst="rect">
            <a:avLst/>
          </a:prstGeom>
          <a:noFill/>
        </p:spPr>
        <p:txBody>
          <a:bodyPr wrap="square" rtlCol="0">
            <a:spAutoFit/>
          </a:bodyPr>
          <a:lstStyle/>
          <a:p>
            <a:r>
              <a:rPr lang="en-US" dirty="0" smtClean="0"/>
              <a:t>Additional stakeholders:  agriculture educators, financial community members, local government authorities, and legislators.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normAutofit fontScale="92500" lnSpcReduction="10000"/>
          </a:bodyPr>
          <a:lstStyle/>
          <a:p>
            <a:pPr marL="622300" indent="-514350">
              <a:buNone/>
            </a:pPr>
            <a:r>
              <a:rPr lang="en-US" dirty="0" smtClean="0"/>
              <a:t>1.	Purpose, Vision, and Mission of Liberia’s AEAS Policy</a:t>
            </a:r>
          </a:p>
          <a:p>
            <a:pPr marL="622300" indent="-514350">
              <a:buNone/>
            </a:pPr>
            <a:r>
              <a:rPr lang="en-US" dirty="0" smtClean="0"/>
              <a:t>2.	Characteristics of the System</a:t>
            </a:r>
          </a:p>
          <a:p>
            <a:pPr marL="877888" lvl="1" indent="-252413"/>
            <a:r>
              <a:rPr lang="en-US" dirty="0" smtClean="0"/>
              <a:t>Pluralistic, decentralized, demand-driven, market-oriented, and responsive to cross-cutting issues</a:t>
            </a:r>
          </a:p>
          <a:p>
            <a:pPr marL="622300" indent="-514350">
              <a:buNone/>
            </a:pPr>
            <a:r>
              <a:rPr lang="en-US" dirty="0" smtClean="0"/>
              <a:t>3.	Primary clients (smallholders), stakeholders (as earlier noted), and geographic coverage (country-wide)</a:t>
            </a:r>
          </a:p>
          <a:p>
            <a:pPr marL="622300" indent="-514350">
              <a:buNone/>
            </a:pPr>
            <a:r>
              <a:rPr lang="en-US" dirty="0" smtClean="0"/>
              <a:t>4.	Content (MOA source) , approach, and methods (group-based yet flexible)</a:t>
            </a:r>
          </a:p>
          <a:p>
            <a:pPr marL="622300" indent="-514350">
              <a:buNone/>
            </a:pPr>
            <a:r>
              <a:rPr lang="en-US" dirty="0" smtClean="0"/>
              <a:t>5.	Actor roles and responsibilities (MOA change; private-sector </a:t>
            </a:r>
            <a:r>
              <a:rPr lang="en-US" dirty="0" smtClean="0">
                <a:sym typeface="Wingdings"/>
              </a:rPr>
              <a:t> MOA )</a:t>
            </a:r>
            <a:endParaRPr lang="en-US" dirty="0" smtClean="0"/>
          </a:p>
          <a:p>
            <a:pPr marL="622300" indent="-514350">
              <a:buNone/>
            </a:pPr>
            <a:r>
              <a:rPr lang="en-US" dirty="0" smtClean="0"/>
              <a:t>6.	Coordination and consultation mechanisms (farmer platforms, national committee)</a:t>
            </a:r>
          </a:p>
        </p:txBody>
      </p:sp>
      <p:sp>
        <p:nvSpPr>
          <p:cNvPr id="3" name="Slide Number Placeholder 2"/>
          <p:cNvSpPr>
            <a:spLocks noGrp="1"/>
          </p:cNvSpPr>
          <p:nvPr>
            <p:ph type="sldNum" sz="quarter" idx="12"/>
          </p:nvPr>
        </p:nvSpPr>
        <p:spPr/>
        <p:txBody>
          <a:bodyPr/>
          <a:lstStyle/>
          <a:p>
            <a:fld id="{4FD1551F-7B07-4C31-AC04-23E11A56932A}" type="slidenum">
              <a:rPr lang="en-US" smtClean="0"/>
              <a:pPr/>
              <a:t>13</a:t>
            </a:fld>
            <a:endParaRPr lang="en-US"/>
          </a:p>
        </p:txBody>
      </p:sp>
      <p:sp>
        <p:nvSpPr>
          <p:cNvPr id="10" name="Title 9"/>
          <p:cNvSpPr>
            <a:spLocks noGrp="1"/>
          </p:cNvSpPr>
          <p:nvPr>
            <p:ph type="title"/>
          </p:nvPr>
        </p:nvSpPr>
        <p:spPr/>
        <p:txBody>
          <a:bodyPr/>
          <a:lstStyle/>
          <a:p>
            <a:r>
              <a:rPr lang="en-US" dirty="0" smtClean="0"/>
              <a:t>KEY DECISIONS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7850" indent="-468313">
              <a:buNone/>
            </a:pPr>
            <a:r>
              <a:rPr lang="en-US" dirty="0" smtClean="0"/>
              <a:t>7.	Due largely to external factors or time and resource constraints</a:t>
            </a:r>
          </a:p>
          <a:p>
            <a:pPr marL="833882" lvl="1" indent="-468313"/>
            <a:r>
              <a:rPr lang="en-US" dirty="0" smtClean="0"/>
              <a:t>Decisions regarding capacity development, staffing, and funding postponed</a:t>
            </a:r>
          </a:p>
          <a:p>
            <a:pPr marL="833882" lvl="1" indent="-468313"/>
            <a:r>
              <a:rPr lang="en-US" dirty="0" smtClean="0"/>
              <a:t>Development of a policy implementation strategy postponed </a:t>
            </a:r>
          </a:p>
          <a:p>
            <a:endParaRPr lang="en-US" dirty="0"/>
          </a:p>
        </p:txBody>
      </p:sp>
      <p:sp>
        <p:nvSpPr>
          <p:cNvPr id="3" name="Slide Number Placeholder 2"/>
          <p:cNvSpPr>
            <a:spLocks noGrp="1"/>
          </p:cNvSpPr>
          <p:nvPr>
            <p:ph type="sldNum" sz="quarter" idx="12"/>
          </p:nvPr>
        </p:nvSpPr>
        <p:spPr/>
        <p:txBody>
          <a:bodyPr/>
          <a:lstStyle/>
          <a:p>
            <a:fld id="{4FD1551F-7B07-4C31-AC04-23E11A56932A}" type="slidenum">
              <a:rPr lang="en-US" smtClean="0"/>
              <a:pPr/>
              <a:t>14</a:t>
            </a:fld>
            <a:endParaRPr lang="en-US"/>
          </a:p>
        </p:txBody>
      </p:sp>
      <p:sp>
        <p:nvSpPr>
          <p:cNvPr id="4" name="Title 3"/>
          <p:cNvSpPr>
            <a:spLocks noGrp="1"/>
          </p:cNvSpPr>
          <p:nvPr>
            <p:ph type="title"/>
          </p:nvPr>
        </p:nvSpPr>
        <p:spPr/>
        <p:txBody>
          <a:bodyPr/>
          <a:lstStyle/>
          <a:p>
            <a:r>
              <a:rPr lang="en-US" dirty="0" smtClean="0"/>
              <a:t>KEY Decisions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Yet to be formally adopted by Parliament</a:t>
            </a:r>
          </a:p>
          <a:p>
            <a:r>
              <a:rPr lang="en-US" dirty="0" smtClean="0"/>
              <a:t>Implementation action constrained by significant implementation challenges</a:t>
            </a:r>
          </a:p>
          <a:p>
            <a:pPr lvl="1"/>
            <a:r>
              <a:rPr lang="en-US" dirty="0" smtClean="0"/>
              <a:t>Weak public-sector capacity to coordinate pluralistic service provision</a:t>
            </a:r>
          </a:p>
          <a:p>
            <a:pPr lvl="1"/>
            <a:r>
              <a:rPr lang="en-US" dirty="0" smtClean="0"/>
              <a:t>Decentralization facing its own challenges (lack of staff, lack of capacity)</a:t>
            </a:r>
          </a:p>
          <a:p>
            <a:pPr lvl="1"/>
            <a:r>
              <a:rPr lang="en-US" dirty="0" smtClean="0"/>
              <a:t>Limited number of private sector actors with weak delivery capacity (except for oil palm and rubber sub-sectors)</a:t>
            </a:r>
          </a:p>
          <a:p>
            <a:pPr lvl="1"/>
            <a:r>
              <a:rPr lang="en-US" dirty="0" smtClean="0"/>
              <a:t>Potentially willing civil society sector but as yet, little direction provided </a:t>
            </a:r>
          </a:p>
          <a:p>
            <a:r>
              <a:rPr lang="en-US" dirty="0" smtClean="0"/>
              <a:t>What is needed?</a:t>
            </a:r>
          </a:p>
          <a:p>
            <a:pPr lvl="1"/>
            <a:r>
              <a:rPr lang="en-US" dirty="0" smtClean="0"/>
              <a:t>Capacity development, capacity development, capacity development</a:t>
            </a:r>
          </a:p>
          <a:p>
            <a:pPr lvl="1"/>
            <a:r>
              <a:rPr lang="en-US" dirty="0" smtClean="0"/>
              <a:t>Champion(s) committed to driving policy implementation</a:t>
            </a:r>
          </a:p>
          <a:p>
            <a:pPr lvl="1"/>
            <a:r>
              <a:rPr lang="en-US" dirty="0" smtClean="0"/>
              <a:t>A Policy Implementation Strategy to guide implementation</a:t>
            </a:r>
          </a:p>
          <a:p>
            <a:pPr lvl="1"/>
            <a:r>
              <a:rPr lang="en-US" dirty="0" smtClean="0"/>
              <a:t>Finance to support Policy Implementation Strategy development and execution</a:t>
            </a:r>
            <a:endParaRPr lang="en-US" dirty="0"/>
          </a:p>
        </p:txBody>
      </p:sp>
      <p:sp>
        <p:nvSpPr>
          <p:cNvPr id="3" name="Slide Number Placeholder 2"/>
          <p:cNvSpPr>
            <a:spLocks noGrp="1"/>
          </p:cNvSpPr>
          <p:nvPr>
            <p:ph type="sldNum" sz="quarter" idx="12"/>
          </p:nvPr>
        </p:nvSpPr>
        <p:spPr/>
        <p:txBody>
          <a:bodyPr/>
          <a:lstStyle/>
          <a:p>
            <a:fld id="{4FD1551F-7B07-4C31-AC04-23E11A56932A}" type="slidenum">
              <a:rPr lang="en-US" smtClean="0"/>
              <a:pPr/>
              <a:t>15</a:t>
            </a:fld>
            <a:endParaRPr lang="en-US"/>
          </a:p>
        </p:txBody>
      </p:sp>
      <p:sp>
        <p:nvSpPr>
          <p:cNvPr id="8" name="Title 7"/>
          <p:cNvSpPr>
            <a:spLocks noGrp="1"/>
          </p:cNvSpPr>
          <p:nvPr>
            <p:ph type="title"/>
          </p:nvPr>
        </p:nvSpPr>
        <p:spPr>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en-US" sz="1400" dirty="0" smtClean="0"/>
          </a:p>
          <a:p>
            <a:pPr algn="ctr"/>
            <a:r>
              <a:rPr lang="en-US" sz="2400" dirty="0" smtClean="0"/>
              <a:t>Policy Cycle Stage 3:  Implementation </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Committed Task Force is critical</a:t>
            </a:r>
          </a:p>
          <a:p>
            <a:r>
              <a:rPr lang="en-US" dirty="0" smtClean="0"/>
              <a:t>Importance of resources to obtain stakeholder input</a:t>
            </a:r>
          </a:p>
          <a:p>
            <a:r>
              <a:rPr lang="en-US" dirty="0" smtClean="0"/>
              <a:t>Plan for all stages in the Policy Cycle</a:t>
            </a:r>
          </a:p>
          <a:p>
            <a:r>
              <a:rPr lang="en-US" dirty="0" smtClean="0"/>
              <a:t>Permanent Advisory Board</a:t>
            </a:r>
          </a:p>
          <a:p>
            <a:r>
              <a:rPr lang="en-US" dirty="0" smtClean="0"/>
              <a:t>Build on momentum </a:t>
            </a:r>
          </a:p>
          <a:p>
            <a:r>
              <a:rPr lang="en-US" dirty="0" smtClean="0"/>
              <a:t>Excluding the 2009 draft – developed in 1 month – ideally should be time to</a:t>
            </a:r>
          </a:p>
          <a:p>
            <a:pPr lvl="1"/>
            <a:r>
              <a:rPr lang="en-US" dirty="0" smtClean="0"/>
              <a:t>cost policy including development and costing of implementation strategy</a:t>
            </a:r>
          </a:p>
        </p:txBody>
      </p:sp>
      <p:sp>
        <p:nvSpPr>
          <p:cNvPr id="3" name="Slide Number Placeholder 2"/>
          <p:cNvSpPr>
            <a:spLocks noGrp="1"/>
          </p:cNvSpPr>
          <p:nvPr>
            <p:ph type="sldNum" sz="quarter" idx="12"/>
          </p:nvPr>
        </p:nvSpPr>
        <p:spPr/>
        <p:txBody>
          <a:bodyPr/>
          <a:lstStyle/>
          <a:p>
            <a:fld id="{4FD1551F-7B07-4C31-AC04-23E11A56932A}" type="slidenum">
              <a:rPr lang="en-US" smtClean="0"/>
              <a:pPr/>
              <a:t>16</a:t>
            </a:fld>
            <a:endParaRPr lang="en-US"/>
          </a:p>
        </p:txBody>
      </p:sp>
      <p:sp>
        <p:nvSpPr>
          <p:cNvPr id="4" name="Title 3"/>
          <p:cNvSpPr>
            <a:spLocks noGrp="1"/>
          </p:cNvSpPr>
          <p:nvPr>
            <p:ph type="title"/>
          </p:nvPr>
        </p:nvSpPr>
        <p:spPr/>
        <p:txBody>
          <a:bodyPr/>
          <a:lstStyle/>
          <a:p>
            <a:r>
              <a:rPr lang="en-US" dirty="0" smtClean="0"/>
              <a:t>Lessons Learned</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Liberia has an explicit AEAS policy and is one among the singularly few countries in Sub-Saharan </a:t>
            </a:r>
            <a:r>
              <a:rPr lang="en-US" smtClean="0"/>
              <a:t>Africa with </a:t>
            </a:r>
            <a:r>
              <a:rPr lang="en-US" dirty="0" smtClean="0"/>
              <a:t>such policies.  </a:t>
            </a:r>
          </a:p>
          <a:p>
            <a:r>
              <a:rPr lang="en-US" dirty="0" smtClean="0"/>
              <a:t>Liberia’s first National Policy for AEAS and its implementation receives the full support of senior staff of the Ministry of Agriculture including the Minister.  </a:t>
            </a:r>
          </a:p>
          <a:p>
            <a:endParaRPr lang="en-US" dirty="0" smtClean="0"/>
          </a:p>
          <a:p>
            <a:pPr algn="ctr">
              <a:buNone/>
            </a:pPr>
            <a:r>
              <a:rPr lang="en-US" dirty="0" smtClean="0"/>
              <a:t>Thank You</a:t>
            </a:r>
            <a:endParaRPr lang="en-US" dirty="0"/>
          </a:p>
        </p:txBody>
      </p:sp>
      <p:sp>
        <p:nvSpPr>
          <p:cNvPr id="3" name="Slide Number Placeholder 2"/>
          <p:cNvSpPr>
            <a:spLocks noGrp="1"/>
          </p:cNvSpPr>
          <p:nvPr>
            <p:ph type="sldNum" sz="quarter" idx="12"/>
          </p:nvPr>
        </p:nvSpPr>
        <p:spPr/>
        <p:txBody>
          <a:bodyPr/>
          <a:lstStyle/>
          <a:p>
            <a:fld id="{4FD1551F-7B07-4C31-AC04-23E11A56932A}" type="slidenum">
              <a:rPr lang="en-US" smtClean="0"/>
              <a:pPr/>
              <a:t>17</a:t>
            </a:fld>
            <a:endParaRPr lang="en-US"/>
          </a:p>
        </p:txBody>
      </p:sp>
      <p:sp>
        <p:nvSpPr>
          <p:cNvPr id="4" name="Title 3"/>
          <p:cNvSpPr>
            <a:spLocks noGrp="1"/>
          </p:cNvSpPr>
          <p:nvPr>
            <p:ph type="title"/>
          </p:nvPr>
        </p:nvSpPr>
        <p:spPr/>
        <p:txBody>
          <a:bodyPr/>
          <a:lstStyle/>
          <a:p>
            <a:r>
              <a:rPr lang="en-US" dirty="0" smtClean="0"/>
              <a:t>In conclusion,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457200" indent="-347663">
              <a:buNone/>
              <a:tabLst>
                <a:tab pos="457200" algn="l"/>
                <a:tab pos="742950" algn="l"/>
              </a:tabLst>
            </a:pPr>
            <a:endParaRPr lang="en-US" dirty="0" smtClean="0"/>
          </a:p>
          <a:p>
            <a:pPr marL="457200" indent="-347663">
              <a:buNone/>
              <a:tabLst>
                <a:tab pos="457200" algn="l"/>
                <a:tab pos="742950" algn="l"/>
              </a:tabLst>
            </a:pPr>
            <a:r>
              <a:rPr lang="en-US" dirty="0" smtClean="0"/>
              <a:t>Cochran, C., Mayer, L., Carr, t., &amp; </a:t>
            </a:r>
            <a:r>
              <a:rPr lang="en-US" dirty="0" err="1" smtClean="0"/>
              <a:t>Cayer</a:t>
            </a:r>
            <a:r>
              <a:rPr lang="en-US" dirty="0" smtClean="0"/>
              <a:t>, J.  (2009).  </a:t>
            </a:r>
            <a:r>
              <a:rPr lang="en-US" i="1" dirty="0" smtClean="0"/>
              <a:t>American public policy:  An introduction (</a:t>
            </a:r>
            <a:r>
              <a:rPr lang="en-US" dirty="0" smtClean="0"/>
              <a:t>ninth edition).  Boston:  Wadsworth </a:t>
            </a:r>
            <a:r>
              <a:rPr lang="en-US" dirty="0" err="1" smtClean="0"/>
              <a:t>Cengage</a:t>
            </a:r>
            <a:r>
              <a:rPr lang="en-US" dirty="0" smtClean="0"/>
              <a:t> Learning.</a:t>
            </a:r>
          </a:p>
          <a:p>
            <a:pPr marL="457200" indent="-347663">
              <a:buNone/>
              <a:tabLst>
                <a:tab pos="457200" algn="l"/>
                <a:tab pos="742950" algn="l"/>
              </a:tabLst>
            </a:pPr>
            <a:r>
              <a:rPr lang="en-US" dirty="0" smtClean="0"/>
              <a:t>Pollard, A., &amp; Court, J.  (2005).  </a:t>
            </a:r>
            <a:r>
              <a:rPr lang="en-US" i="1" dirty="0" smtClean="0"/>
              <a:t>How civil society </a:t>
            </a:r>
            <a:r>
              <a:rPr lang="en-US" i="1" dirty="0" err="1" smtClean="0"/>
              <a:t>organisations</a:t>
            </a:r>
            <a:r>
              <a:rPr lang="en-US" i="1" dirty="0" smtClean="0"/>
              <a:t> use evidence to influence policy processes:  A literature review </a:t>
            </a:r>
            <a:r>
              <a:rPr lang="en-US" dirty="0" smtClean="0"/>
              <a:t>(Working Paper 249).  London:  Overseas Development Institute.</a:t>
            </a:r>
          </a:p>
          <a:p>
            <a:pPr marL="457200" indent="-347663">
              <a:buNone/>
              <a:tabLst>
                <a:tab pos="457200" algn="l"/>
                <a:tab pos="742950" algn="l"/>
              </a:tabLst>
            </a:pPr>
            <a:r>
              <a:rPr lang="en-US" dirty="0" smtClean="0"/>
              <a:t>Sutcliffe, S., &amp; Court, J.  (2006).  </a:t>
            </a:r>
            <a:r>
              <a:rPr lang="en-US" i="1" dirty="0" smtClean="0"/>
              <a:t>Toolkit for progressive policymakers in developing countries</a:t>
            </a:r>
            <a:r>
              <a:rPr lang="en-US" dirty="0" smtClean="0"/>
              <a:t>.  London:  Overseas Development Institute.</a:t>
            </a:r>
          </a:p>
          <a:p>
            <a:pPr marL="457200" indent="-347663">
              <a:buNone/>
              <a:tabLst>
                <a:tab pos="457200" algn="l"/>
                <a:tab pos="742950" algn="l"/>
              </a:tabLst>
            </a:pPr>
            <a:r>
              <a:rPr lang="en-US" dirty="0" smtClean="0"/>
              <a:t>Nakamura, R.  (1987).  The textbook policy process and implementation research.  </a:t>
            </a:r>
            <a:r>
              <a:rPr lang="en-US" i="1" dirty="0" smtClean="0"/>
              <a:t>Review of Policy Research, 7</a:t>
            </a:r>
            <a:r>
              <a:rPr lang="en-US" dirty="0" smtClean="0"/>
              <a:t>, 142-154.  </a:t>
            </a:r>
            <a:r>
              <a:rPr lang="en-US" dirty="0" err="1" smtClean="0"/>
              <a:t>doi</a:t>
            </a:r>
            <a:r>
              <a:rPr lang="en-US" dirty="0" smtClean="0"/>
              <a:t>: 10.1111/j.1541-1338.1987.tb00034.x</a:t>
            </a:r>
          </a:p>
          <a:p>
            <a:pPr marL="457200" indent="-347663">
              <a:buNone/>
              <a:tabLst>
                <a:tab pos="457200" algn="l"/>
                <a:tab pos="742950" algn="l"/>
              </a:tabLst>
            </a:pPr>
            <a:endParaRPr lang="en-US" dirty="0" smtClean="0"/>
          </a:p>
          <a:p>
            <a:pPr marL="457200" indent="-347663">
              <a:buNone/>
              <a:tabLst>
                <a:tab pos="457200" algn="l"/>
                <a:tab pos="742950" algn="l"/>
              </a:tabLst>
            </a:pPr>
            <a:r>
              <a:rPr lang="en-US" i="1" dirty="0" smtClean="0"/>
              <a:t>Nairobi Declaration on Agricultural Extension and Advisory Services </a:t>
            </a:r>
            <a:r>
              <a:rPr lang="en-US" dirty="0" smtClean="0"/>
              <a:t>(2011)  can be found in </a:t>
            </a:r>
            <a:r>
              <a:rPr lang="en-US" dirty="0" err="1" smtClean="0"/>
              <a:t>Pye</a:t>
            </a:r>
            <a:r>
              <a:rPr lang="en-US" dirty="0" smtClean="0"/>
              <a:t>-Smith, C.  </a:t>
            </a:r>
            <a:r>
              <a:rPr lang="en-US" i="1" dirty="0" smtClean="0"/>
              <a:t>Agricultural extension:  A time for change</a:t>
            </a:r>
            <a:r>
              <a:rPr lang="en-US" dirty="0" smtClean="0"/>
              <a:t>.  </a:t>
            </a:r>
            <a:r>
              <a:rPr lang="en-US" dirty="0" err="1" smtClean="0"/>
              <a:t>Wageningen</a:t>
            </a:r>
            <a:r>
              <a:rPr lang="en-US" dirty="0" smtClean="0"/>
              <a:t>:  Technical Centre for Agricultural and rural Cooperation ACP-EU. </a:t>
            </a:r>
          </a:p>
          <a:p>
            <a:pPr>
              <a:buNone/>
            </a:pPr>
            <a:endParaRPr lang="en-US" dirty="0"/>
          </a:p>
        </p:txBody>
      </p:sp>
      <p:sp>
        <p:nvSpPr>
          <p:cNvPr id="4" name="Slide Number Placeholder 3"/>
          <p:cNvSpPr>
            <a:spLocks noGrp="1"/>
          </p:cNvSpPr>
          <p:nvPr>
            <p:ph type="sldNum" sz="quarter" idx="12"/>
          </p:nvPr>
        </p:nvSpPr>
        <p:spPr/>
        <p:txBody>
          <a:bodyPr/>
          <a:lstStyle/>
          <a:p>
            <a:fld id="{4FD1551F-7B07-4C31-AC04-23E11A56932A}" type="slidenum">
              <a:rPr lang="en-US" smtClean="0"/>
              <a:pPr/>
              <a:t>18</a:t>
            </a:fld>
            <a:endParaRPr lang="en-US"/>
          </a:p>
        </p:txBody>
      </p:sp>
      <p:sp>
        <p:nvSpPr>
          <p:cNvPr id="2" name="Title 1"/>
          <p:cNvSpPr>
            <a:spLocks noGrp="1"/>
          </p:cNvSpPr>
          <p:nvPr>
            <p:ph type="title"/>
          </p:nvPr>
        </p:nvSpPr>
        <p:spPr/>
        <p:txBody>
          <a:bodyPr/>
          <a:lstStyle/>
          <a:p>
            <a:r>
              <a:rPr lang="en-US" dirty="0" smtClean="0"/>
              <a:t>References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planet_910_sharp.jpg"/>
          <p:cNvPicPr>
            <a:picLocks noChangeAspect="1"/>
          </p:cNvPicPr>
          <p:nvPr/>
        </p:nvPicPr>
        <p:blipFill>
          <a:blip r:embed="rId3" cstate="print"/>
          <a:stretch>
            <a:fillRect/>
          </a:stretch>
        </p:blipFill>
        <p:spPr>
          <a:xfrm>
            <a:off x="0" y="4888523"/>
            <a:ext cx="9144000" cy="1969477"/>
          </a:xfrm>
          <a:prstGeom prst="rect">
            <a:avLst/>
          </a:prstGeom>
        </p:spPr>
      </p:pic>
      <p:sp>
        <p:nvSpPr>
          <p:cNvPr id="11" name="Rectangle 10"/>
          <p:cNvSpPr/>
          <p:nvPr/>
        </p:nvSpPr>
        <p:spPr>
          <a:xfrm>
            <a:off x="0" y="381000"/>
            <a:ext cx="9144000" cy="2209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4114800"/>
            <a:ext cx="9144000" cy="2209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txBox="1">
            <a:spLocks/>
          </p:cNvSpPr>
          <p:nvPr/>
        </p:nvSpPr>
        <p:spPr>
          <a:xfrm>
            <a:off x="0" y="0"/>
            <a:ext cx="9144000" cy="914400"/>
          </a:xfrm>
          <a:prstGeom prst="rect">
            <a:avLst/>
          </a:prstGeom>
          <a:solidFill>
            <a:schemeClr val="bg1">
              <a:lumMod val="50000"/>
            </a:schemeClr>
          </a:solidFill>
          <a:ln>
            <a:noFill/>
          </a:ln>
          <a:effectLst>
            <a:outerShdw blurRad="50800" dist="38100" dir="5400000" algn="t" rotWithShape="0">
              <a:prstClr val="black">
                <a:alpha val="40000"/>
              </a:prstClr>
            </a:outerShdw>
          </a:effectLst>
        </p:spPr>
        <p:txBody>
          <a:bodyPr vert="horz" lIns="91440" tIns="45720" rIns="91440" bIns="45720" rtlCol="0" anchor="ctr">
            <a:normAutofit fontScale="97500"/>
          </a:bodyPr>
          <a:lstStyle/>
          <a:p>
            <a:pPr lvl="0" algn="ctr">
              <a:spcBef>
                <a:spcPct val="0"/>
              </a:spcBef>
            </a:pPr>
            <a:r>
              <a:rPr lang="en-US" sz="4000" b="1" dirty="0" smtClean="0">
                <a:solidFill>
                  <a:schemeClr val="bg1"/>
                </a:solidFill>
                <a:latin typeface="Tahoma" pitchFamily="34" charset="0"/>
                <a:cs typeface="Tahoma" pitchFamily="34" charset="0"/>
              </a:rPr>
              <a:t>Disclaimer</a:t>
            </a:r>
            <a:endParaRPr lang="en-US" sz="4000" b="1" dirty="0">
              <a:solidFill>
                <a:schemeClr val="bg1"/>
              </a:solidFill>
              <a:latin typeface="Tahoma" pitchFamily="34" charset="0"/>
              <a:ea typeface="+mj-ea"/>
              <a:cs typeface="Tahoma" pitchFamily="34" charset="0"/>
            </a:endParaRPr>
          </a:p>
        </p:txBody>
      </p:sp>
      <p:sp>
        <p:nvSpPr>
          <p:cNvPr id="13" name="Rectangle 12"/>
          <p:cNvSpPr/>
          <p:nvPr/>
        </p:nvSpPr>
        <p:spPr>
          <a:xfrm>
            <a:off x="718105" y="1295400"/>
            <a:ext cx="6172200" cy="3760004"/>
          </a:xfrm>
          <a:prstGeom prst="rect">
            <a:avLst/>
          </a:prstGeom>
        </p:spPr>
        <p:txBody>
          <a:bodyPr wrap="square">
            <a:spAutoFit/>
          </a:bodyPr>
          <a:lstStyle/>
          <a:p>
            <a:pPr>
              <a:lnSpc>
                <a:spcPts val="2600"/>
              </a:lnSpc>
            </a:pPr>
            <a:r>
              <a:rPr lang="en-US" i="1" dirty="0" smtClean="0"/>
              <a:t>The short term support to the Government of Liberia for advancing the development of a national agricultural extension policy as well as this presentation at AIAEE in May </a:t>
            </a:r>
            <a:r>
              <a:rPr lang="en-US" i="1" smtClean="0"/>
              <a:t>2013 was </a:t>
            </a:r>
            <a:r>
              <a:rPr lang="en-US" i="1" dirty="0" smtClean="0"/>
              <a:t>made possible by the generous support of the American people through the United States Agency for International Development, USAID, as part of the Modernizing Extension and Advisory Services project, MEAS. </a:t>
            </a:r>
          </a:p>
          <a:p>
            <a:pPr>
              <a:lnSpc>
                <a:spcPts val="2600"/>
              </a:lnSpc>
            </a:pPr>
            <a:endParaRPr lang="en-US" i="1" dirty="0"/>
          </a:p>
          <a:p>
            <a:pPr>
              <a:lnSpc>
                <a:spcPts val="2600"/>
              </a:lnSpc>
            </a:pPr>
            <a:r>
              <a:rPr lang="en-US" i="1" dirty="0" smtClean="0"/>
              <a:t>The contents are the responsibility of the author(s) and do not necessarily reflect the views of USAID or the United States Government.</a:t>
            </a:r>
            <a:endParaRPr lang="en-US" dirty="0"/>
          </a:p>
        </p:txBody>
      </p:sp>
      <p:grpSp>
        <p:nvGrpSpPr>
          <p:cNvPr id="2" name="Group 12"/>
          <p:cNvGrpSpPr/>
          <p:nvPr/>
        </p:nvGrpSpPr>
        <p:grpSpPr>
          <a:xfrm>
            <a:off x="76200" y="6026616"/>
            <a:ext cx="8991600" cy="755184"/>
            <a:chOff x="76200" y="6102816"/>
            <a:chExt cx="8991600" cy="755184"/>
          </a:xfrm>
        </p:grpSpPr>
        <p:pic>
          <p:nvPicPr>
            <p:cNvPr id="23" name="Picture 22" descr="USAID-Horizontal_RGB_600.gif"/>
            <p:cNvPicPr>
              <a:picLocks noChangeAspect="1"/>
            </p:cNvPicPr>
            <p:nvPr/>
          </p:nvPicPr>
          <p:blipFill>
            <a:blip r:embed="rId4" cstate="print"/>
            <a:stretch>
              <a:fillRect/>
            </a:stretch>
          </p:blipFill>
          <p:spPr>
            <a:xfrm>
              <a:off x="7391400" y="6210847"/>
              <a:ext cx="1676400" cy="647153"/>
            </a:xfrm>
            <a:prstGeom prst="rect">
              <a:avLst/>
            </a:prstGeom>
          </p:spPr>
        </p:pic>
        <p:pic>
          <p:nvPicPr>
            <p:cNvPr id="24" name="Picture 23" descr="uclogo_horz_bold.gif"/>
            <p:cNvPicPr>
              <a:picLocks noChangeAspect="1"/>
            </p:cNvPicPr>
            <p:nvPr/>
          </p:nvPicPr>
          <p:blipFill>
            <a:blip r:embed="rId5" cstate="print"/>
            <a:srcRect r="86686"/>
            <a:stretch>
              <a:fillRect/>
            </a:stretch>
          </p:blipFill>
          <p:spPr>
            <a:xfrm>
              <a:off x="7013808" y="6324600"/>
              <a:ext cx="305815" cy="381000"/>
            </a:xfrm>
            <a:prstGeom prst="rect">
              <a:avLst/>
            </a:prstGeom>
          </p:spPr>
        </p:pic>
        <p:pic>
          <p:nvPicPr>
            <p:cNvPr id="25" name="Picture 24" descr="MEASmark-small.gif"/>
            <p:cNvPicPr>
              <a:picLocks noChangeAspect="1"/>
            </p:cNvPicPr>
            <p:nvPr/>
          </p:nvPicPr>
          <p:blipFill>
            <a:blip r:embed="rId6" cstate="print"/>
            <a:stretch>
              <a:fillRect/>
            </a:stretch>
          </p:blipFill>
          <p:spPr>
            <a:xfrm>
              <a:off x="76200" y="6102816"/>
              <a:ext cx="1283810" cy="755183"/>
            </a:xfrm>
            <a:prstGeom prst="rect">
              <a:avLst/>
            </a:prstGeom>
          </p:spPr>
        </p:pic>
      </p:grpSp>
    </p:spTree>
    <p:extLst>
      <p:ext uri="{BB962C8B-B14F-4D97-AF65-F5344CB8AC3E}">
        <p14:creationId xmlns:p14="http://schemas.microsoft.com/office/powerpoint/2010/main" val="4239172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Begin with some definitions:</a:t>
            </a:r>
          </a:p>
          <a:p>
            <a:r>
              <a:rPr lang="en-US" dirty="0" smtClean="0"/>
              <a:t>Policy</a:t>
            </a:r>
          </a:p>
          <a:p>
            <a:pPr lvl="1"/>
            <a:r>
              <a:rPr lang="en-US" dirty="0" smtClean="0"/>
              <a:t>principle or rule to guide decisions and achieve rational outcomes (Wikipedia online)</a:t>
            </a:r>
          </a:p>
          <a:p>
            <a:pPr lvl="1"/>
            <a:r>
              <a:rPr lang="en-US" dirty="0" smtClean="0"/>
              <a:t>a course or principle of action adopted or proposed by an organization or individual (Oxford Dictionaries online)</a:t>
            </a:r>
          </a:p>
          <a:p>
            <a:r>
              <a:rPr lang="en-US" dirty="0" smtClean="0"/>
              <a:t>Public Policy</a:t>
            </a:r>
          </a:p>
          <a:p>
            <a:pPr lvl="1"/>
            <a:r>
              <a:rPr lang="en-US" dirty="0" smtClean="0"/>
              <a:t>An intentional course of action followed by a government institution or official for resolving an issue of public concern (Cochran, Mayer, Carr, &amp; </a:t>
            </a:r>
            <a:r>
              <a:rPr lang="en-US" dirty="0" err="1" smtClean="0"/>
              <a:t>Cayer</a:t>
            </a:r>
            <a:r>
              <a:rPr lang="en-US" dirty="0" smtClean="0"/>
              <a:t>; 2009).</a:t>
            </a:r>
          </a:p>
          <a:p>
            <a:pPr lvl="1">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4FD1551F-7B07-4C31-AC04-23E11A56932A}" type="slidenum">
              <a:rPr lang="en-US" smtClean="0"/>
              <a:pPr/>
              <a:t>2</a:t>
            </a:fld>
            <a:endParaRPr lang="en-US"/>
          </a:p>
        </p:txBody>
      </p:sp>
      <p:sp>
        <p:nvSpPr>
          <p:cNvPr id="2" name="Title 1"/>
          <p:cNvSpPr>
            <a:spLocks noGrp="1"/>
          </p:cNvSpPr>
          <p:nvPr>
            <p:ph type="title"/>
          </p:nvPr>
        </p:nvSpPr>
        <p:spPr/>
        <p:txBody>
          <a:bodyPr/>
          <a:lstStyle/>
          <a:p>
            <a:r>
              <a:rPr lang="en-US" dirty="0" smtClean="0"/>
              <a:t>Introduction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FD1551F-7B07-4C31-AC04-23E11A56932A}" type="slidenum">
              <a:rPr lang="en-US" smtClean="0"/>
              <a:pPr/>
              <a:t>3</a:t>
            </a:fld>
            <a:endParaRPr lang="en-US"/>
          </a:p>
        </p:txBody>
      </p:sp>
      <p:sp>
        <p:nvSpPr>
          <p:cNvPr id="2" name="Title 1"/>
          <p:cNvSpPr>
            <a:spLocks noGrp="1"/>
          </p:cNvSpPr>
          <p:nvPr>
            <p:ph type="title"/>
          </p:nvPr>
        </p:nvSpPr>
        <p:spPr/>
        <p:txBody>
          <a:bodyPr/>
          <a:lstStyle/>
          <a:p>
            <a:r>
              <a:rPr lang="en-US" dirty="0" smtClean="0"/>
              <a:t>Policy Cycle</a:t>
            </a:r>
            <a:endParaRPr lang="en-US" dirty="0"/>
          </a:p>
        </p:txBody>
      </p:sp>
      <p:sp>
        <p:nvSpPr>
          <p:cNvPr id="4" name="Content Placeholder 3"/>
          <p:cNvSpPr>
            <a:spLocks noGrp="1"/>
          </p:cNvSpPr>
          <p:nvPr>
            <p:ph sz="quarter" idx="4294967295"/>
          </p:nvPr>
        </p:nvSpPr>
        <p:spPr>
          <a:xfrm>
            <a:off x="0" y="1295400"/>
            <a:ext cx="8458200" cy="990600"/>
          </a:xfrm>
        </p:spPr>
        <p:txBody>
          <a:bodyPr>
            <a:normAutofit fontScale="85000" lnSpcReduction="10000"/>
          </a:bodyPr>
          <a:lstStyle/>
          <a:p>
            <a:pPr algn="ctr"/>
            <a:r>
              <a:rPr lang="en-US" dirty="0" smtClean="0"/>
              <a:t>Builds on Lasswell’s work*</a:t>
            </a:r>
          </a:p>
          <a:p>
            <a:pPr algn="ctr"/>
            <a:r>
              <a:rPr lang="en-US" dirty="0" smtClean="0"/>
              <a:t>Not without critics &amp; variations in stages but typically includes:</a:t>
            </a:r>
          </a:p>
          <a:p>
            <a:endParaRPr lang="en-US" dirty="0"/>
          </a:p>
        </p:txBody>
      </p:sp>
      <p:sp>
        <p:nvSpPr>
          <p:cNvPr id="7" name="TextBox 6"/>
          <p:cNvSpPr txBox="1"/>
          <p:nvPr/>
        </p:nvSpPr>
        <p:spPr>
          <a:xfrm>
            <a:off x="5638800" y="5029200"/>
            <a:ext cx="3048000" cy="523220"/>
          </a:xfrm>
          <a:prstGeom prst="rect">
            <a:avLst/>
          </a:prstGeom>
          <a:noFill/>
        </p:spPr>
        <p:txBody>
          <a:bodyPr wrap="square" rtlCol="0">
            <a:spAutoFit/>
          </a:bodyPr>
          <a:lstStyle/>
          <a:p>
            <a:r>
              <a:rPr lang="en-US" sz="1400" i="1" dirty="0" smtClean="0"/>
              <a:t>Source</a:t>
            </a:r>
            <a:r>
              <a:rPr lang="en-US" sz="1400" dirty="0" smtClean="0"/>
              <a:t>:  Adapted from Sutcliffe &amp; Court  (2006); Pollard &amp; Court (2005).</a:t>
            </a:r>
            <a:endParaRPr lang="en-US" sz="1400" dirty="0"/>
          </a:p>
        </p:txBody>
      </p:sp>
      <p:sp>
        <p:nvSpPr>
          <p:cNvPr id="8" name="TextBox 7"/>
          <p:cNvSpPr txBox="1"/>
          <p:nvPr/>
        </p:nvSpPr>
        <p:spPr>
          <a:xfrm>
            <a:off x="5105400" y="6248400"/>
            <a:ext cx="3505200" cy="276999"/>
          </a:xfrm>
          <a:prstGeom prst="rect">
            <a:avLst/>
          </a:prstGeom>
          <a:noFill/>
        </p:spPr>
        <p:txBody>
          <a:bodyPr wrap="square" rtlCol="0">
            <a:spAutoFit/>
          </a:bodyPr>
          <a:lstStyle/>
          <a:p>
            <a:r>
              <a:rPr lang="en-US" sz="1200" dirty="0" smtClean="0"/>
              <a:t>*as cited in Nakamura, 1987; Pollard &amp; Court, 2005.</a:t>
            </a:r>
            <a:endParaRPr lang="en-US" sz="1200" dirty="0"/>
          </a:p>
        </p:txBody>
      </p:sp>
      <p:graphicFrame>
        <p:nvGraphicFramePr>
          <p:cNvPr id="11" name="Diagram 10"/>
          <p:cNvGraphicFramePr/>
          <p:nvPr/>
        </p:nvGraphicFramePr>
        <p:xfrm>
          <a:off x="609600" y="2362200"/>
          <a:ext cx="7239000"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76400"/>
            <a:ext cx="8229600" cy="4572000"/>
          </a:xfrm>
        </p:spPr>
        <p:txBody>
          <a:bodyPr>
            <a:normAutofit/>
          </a:bodyPr>
          <a:lstStyle/>
          <a:p>
            <a:endParaRPr lang="en-US" dirty="0" smtClean="0"/>
          </a:p>
          <a:p>
            <a:r>
              <a:rPr lang="en-US" dirty="0" smtClean="0"/>
              <a:t>Post-conflict country</a:t>
            </a:r>
          </a:p>
          <a:p>
            <a:pPr lvl="1"/>
            <a:r>
              <a:rPr lang="en-US" dirty="0" smtClean="0"/>
              <a:t>Decades of mismanagement</a:t>
            </a:r>
          </a:p>
          <a:p>
            <a:pPr lvl="1"/>
            <a:r>
              <a:rPr lang="en-US" dirty="0" smtClean="0"/>
              <a:t>14 years of brutal civil war</a:t>
            </a:r>
          </a:p>
          <a:p>
            <a:pPr lvl="1"/>
            <a:r>
              <a:rPr lang="en-US" dirty="0" smtClean="0"/>
              <a:t>President Ellen Johnson Sirleaf (since 2006) moving forward</a:t>
            </a:r>
          </a:p>
          <a:p>
            <a:r>
              <a:rPr lang="en-US" dirty="0" smtClean="0"/>
              <a:t>Agriculture sector</a:t>
            </a:r>
          </a:p>
          <a:p>
            <a:pPr lvl="1"/>
            <a:r>
              <a:rPr lang="en-US" dirty="0" smtClean="0"/>
              <a:t>Close to 3/4ths of population of 4 million engaged directly or indirectly in smallholder subsistence agriculture</a:t>
            </a:r>
          </a:p>
          <a:p>
            <a:pPr lvl="1"/>
            <a:r>
              <a:rPr lang="en-US" dirty="0" smtClean="0"/>
              <a:t>Reliance on food imports</a:t>
            </a:r>
          </a:p>
          <a:p>
            <a:pPr lvl="1"/>
            <a:r>
              <a:rPr lang="en-US" dirty="0" smtClean="0"/>
              <a:t>Yields low; post-harvest losses high; value chains underdeveloped; institutions weak </a:t>
            </a:r>
          </a:p>
          <a:p>
            <a:endParaRPr lang="en-US" dirty="0"/>
          </a:p>
        </p:txBody>
      </p:sp>
      <p:sp>
        <p:nvSpPr>
          <p:cNvPr id="3" name="Slide Number Placeholder 2"/>
          <p:cNvSpPr>
            <a:spLocks noGrp="1"/>
          </p:cNvSpPr>
          <p:nvPr>
            <p:ph type="sldNum" sz="quarter" idx="12"/>
          </p:nvPr>
        </p:nvSpPr>
        <p:spPr/>
        <p:txBody>
          <a:bodyPr/>
          <a:lstStyle/>
          <a:p>
            <a:fld id="{CBE09AA2-1398-4B64-9018-A4A1E6CFAAB4}" type="slidenum">
              <a:rPr lang="en-US" smtClean="0"/>
              <a:pPr/>
              <a:t>4</a:t>
            </a:fld>
            <a:endParaRPr lang="en-US"/>
          </a:p>
        </p:txBody>
      </p:sp>
      <p:sp>
        <p:nvSpPr>
          <p:cNvPr id="4" name="Title 3"/>
          <p:cNvSpPr>
            <a:spLocks noGrp="1"/>
          </p:cNvSpPr>
          <p:nvPr>
            <p:ph type="title"/>
          </p:nvPr>
        </p:nvSpPr>
        <p:spPr>
          <a:xfrm>
            <a:off x="457200" y="838200"/>
            <a:ext cx="8229600" cy="11430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Problem Identification:  Context</a:t>
            </a:r>
            <a:br>
              <a:rPr lang="en-US" dirty="0" smtClean="0"/>
            </a:br>
            <a:r>
              <a:rPr lang="en-US" dirty="0" smtClean="0"/>
              <a:t/>
            </a:r>
            <a:br>
              <a:rPr lang="en-US" dirty="0" smtClean="0"/>
            </a:br>
            <a:endParaRPr lang="en-US" dirty="0"/>
          </a:p>
        </p:txBody>
      </p:sp>
      <p:sp>
        <p:nvSpPr>
          <p:cNvPr id="6" name="Rounded Rectangle 5"/>
          <p:cNvSpPr/>
          <p:nvPr/>
        </p:nvSpPr>
        <p:spPr>
          <a:xfrm>
            <a:off x="609600" y="228600"/>
            <a:ext cx="7772400" cy="99060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en-US" sz="1400" dirty="0" smtClean="0"/>
          </a:p>
          <a:p>
            <a:pPr algn="ctr"/>
            <a:r>
              <a:rPr lang="en-US" sz="2400" dirty="0" smtClean="0"/>
              <a:t>Policy Cycle Stage 1:  Problem Identification/Agenda Setting </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b="1" dirty="0" smtClean="0"/>
              <a:t>AGRICULTURAL EXTENSION </a:t>
            </a:r>
          </a:p>
          <a:p>
            <a:r>
              <a:rPr lang="en-US" dirty="0" smtClean="0"/>
              <a:t>Virtually no extension during time of armed conflict</a:t>
            </a:r>
          </a:p>
          <a:p>
            <a:r>
              <a:rPr lang="en-US" dirty="0" smtClean="0"/>
              <a:t>Public system completely collapsed</a:t>
            </a:r>
          </a:p>
          <a:p>
            <a:r>
              <a:rPr lang="en-US" dirty="0" smtClean="0"/>
              <a:t>Civil society began providing services as conflict came to an end</a:t>
            </a:r>
          </a:p>
          <a:p>
            <a:r>
              <a:rPr lang="en-US" dirty="0" smtClean="0"/>
              <a:t>Current status</a:t>
            </a:r>
          </a:p>
          <a:p>
            <a:pPr lvl="1"/>
            <a:r>
              <a:rPr lang="en-US" dirty="0" smtClean="0"/>
              <a:t>Rebuilding public system – challenged by </a:t>
            </a:r>
            <a:r>
              <a:rPr lang="en-US" b="1" dirty="0" smtClean="0"/>
              <a:t>lack of</a:t>
            </a:r>
          </a:p>
          <a:p>
            <a:pPr lvl="2"/>
            <a:r>
              <a:rPr lang="en-US" dirty="0" smtClean="0"/>
              <a:t>Improved profitable technologies and practices</a:t>
            </a:r>
          </a:p>
          <a:p>
            <a:pPr lvl="2"/>
            <a:r>
              <a:rPr lang="en-US" dirty="0" smtClean="0"/>
              <a:t>Client-input into extension processes</a:t>
            </a:r>
          </a:p>
          <a:p>
            <a:pPr lvl="2"/>
            <a:r>
              <a:rPr lang="en-US" dirty="0" smtClean="0"/>
              <a:t>Adequate human, infrastructural, institutional capacities</a:t>
            </a:r>
          </a:p>
          <a:p>
            <a:pPr lvl="2"/>
            <a:r>
              <a:rPr lang="en-US" dirty="0" smtClean="0"/>
              <a:t>Sufficient funding</a:t>
            </a:r>
          </a:p>
          <a:p>
            <a:pPr lvl="1"/>
            <a:r>
              <a:rPr lang="en-US" dirty="0" smtClean="0"/>
              <a:t>Many NGOs, limited private sector</a:t>
            </a:r>
          </a:p>
          <a:p>
            <a:pPr lvl="1"/>
            <a:r>
              <a:rPr lang="en-US" dirty="0" smtClean="0"/>
              <a:t>Uncoordinated, fragmented, duplicative services of varying quality with limited reach</a:t>
            </a:r>
          </a:p>
          <a:p>
            <a:endParaRPr lang="en-US" dirty="0"/>
          </a:p>
        </p:txBody>
      </p:sp>
      <p:sp>
        <p:nvSpPr>
          <p:cNvPr id="3" name="Slide Number Placeholder 2"/>
          <p:cNvSpPr>
            <a:spLocks noGrp="1"/>
          </p:cNvSpPr>
          <p:nvPr>
            <p:ph type="sldNum" sz="quarter" idx="12"/>
          </p:nvPr>
        </p:nvSpPr>
        <p:spPr/>
        <p:txBody>
          <a:bodyPr/>
          <a:lstStyle/>
          <a:p>
            <a:fld id="{4FD1551F-7B07-4C31-AC04-23E11A56932A}" type="slidenum">
              <a:rPr lang="en-US" smtClean="0"/>
              <a:pPr/>
              <a:t>5</a:t>
            </a:fld>
            <a:endParaRPr lang="en-US"/>
          </a:p>
        </p:txBody>
      </p:sp>
      <p:sp>
        <p:nvSpPr>
          <p:cNvPr id="4" name="Title 3"/>
          <p:cNvSpPr>
            <a:spLocks noGrp="1"/>
          </p:cNvSpPr>
          <p:nvPr>
            <p:ph type="title"/>
          </p:nvPr>
        </p:nvSpPr>
        <p:spPr/>
        <p:txBody>
          <a:bodyPr>
            <a:normAutofit/>
          </a:bodyPr>
          <a:lstStyle/>
          <a:p>
            <a:r>
              <a:rPr lang="en-US" dirty="0" smtClean="0"/>
              <a:t>Problem Identification:  Context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D1551F-7B07-4C31-AC04-23E11A56932A}" type="slidenum">
              <a:rPr lang="en-US" smtClean="0"/>
              <a:pPr/>
              <a:t>6</a:t>
            </a:fld>
            <a:endParaRPr lang="en-US"/>
          </a:p>
        </p:txBody>
      </p:sp>
      <p:sp>
        <p:nvSpPr>
          <p:cNvPr id="3" name="Title 2"/>
          <p:cNvSpPr>
            <a:spLocks noGrp="1"/>
          </p:cNvSpPr>
          <p:nvPr>
            <p:ph type="title"/>
          </p:nvPr>
        </p:nvSpPr>
        <p:spPr>
          <a:xfrm>
            <a:off x="457200" y="274638"/>
            <a:ext cx="8229600" cy="1858962"/>
          </a:xfrm>
        </p:spPr>
        <p:txBody>
          <a:bodyPr>
            <a:normAutofit/>
          </a:bodyPr>
          <a:lstStyle/>
          <a:p>
            <a:r>
              <a:rPr lang="en-US" dirty="0" smtClean="0"/>
              <a:t>Problem Definition</a:t>
            </a:r>
            <a:endParaRPr lang="en-US" dirty="0"/>
          </a:p>
        </p:txBody>
      </p:sp>
      <p:sp>
        <p:nvSpPr>
          <p:cNvPr id="6" name="Content Placeholder 5"/>
          <p:cNvSpPr>
            <a:spLocks noGrp="1"/>
          </p:cNvSpPr>
          <p:nvPr>
            <p:ph idx="1"/>
          </p:nvPr>
        </p:nvSpPr>
        <p:spPr>
          <a:xfrm>
            <a:off x="457200" y="1981201"/>
            <a:ext cx="8229600" cy="4267200"/>
          </a:xfrm>
        </p:spPr>
        <p:txBody>
          <a:bodyPr>
            <a:normAutofit/>
          </a:bodyPr>
          <a:lstStyle/>
          <a:p>
            <a:r>
              <a:rPr lang="en-US" dirty="0" smtClean="0"/>
              <a:t>Problem Defined:  Lack of effective, efficient extension and advisory services to respond to the needs of smallholders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65760" lvl="1" indent="-256032">
              <a:spcBef>
                <a:spcPts val="400"/>
              </a:spcBef>
              <a:buSzPct val="68000"/>
              <a:buFont typeface="Wingdings 3"/>
              <a:buChar char=""/>
            </a:pPr>
            <a:r>
              <a:rPr lang="en-US" sz="2700" dirty="0" smtClean="0"/>
              <a:t>Problem</a:t>
            </a:r>
          </a:p>
          <a:p>
            <a:pPr marL="603504" lvl="2" indent="-256032">
              <a:spcBef>
                <a:spcPts val="400"/>
              </a:spcBef>
              <a:buSzPct val="68000"/>
              <a:buFont typeface="Wingdings 3"/>
              <a:buChar char=""/>
            </a:pPr>
            <a:r>
              <a:rPr lang="en-US" sz="2300" dirty="0" smtClean="0"/>
              <a:t>Recognized by Government in its post-conflict development agenda – considers centrality of agriculture to recovery, calls for transformation of the extension services</a:t>
            </a:r>
          </a:p>
          <a:p>
            <a:pPr marL="603504" lvl="2" indent="-256032">
              <a:spcBef>
                <a:spcPts val="400"/>
              </a:spcBef>
              <a:buSzPct val="68000"/>
              <a:buFont typeface="Wingdings 3"/>
              <a:buChar char=""/>
            </a:pPr>
            <a:r>
              <a:rPr lang="en-US" sz="2300" dirty="0" smtClean="0"/>
              <a:t>Noted by President Sirleaf – tasked Cabinet with timely development of key agricultural policies including AEAS policy</a:t>
            </a:r>
          </a:p>
          <a:p>
            <a:endParaRPr lang="en-US" dirty="0" smtClean="0"/>
          </a:p>
          <a:p>
            <a:r>
              <a:rPr lang="en-US" dirty="0" smtClean="0"/>
              <a:t>EAS was on the political agenda</a:t>
            </a:r>
          </a:p>
          <a:p>
            <a:pPr>
              <a:buNone/>
            </a:pPr>
            <a:endParaRPr lang="en-US" dirty="0" smtClean="0"/>
          </a:p>
          <a:p>
            <a:r>
              <a:rPr lang="en-US" dirty="0" smtClean="0"/>
              <a:t>EAS policy development initiative was part of response to the agenda</a:t>
            </a:r>
          </a:p>
          <a:p>
            <a:pPr>
              <a:buNone/>
            </a:pPr>
            <a:endParaRPr lang="en-US" dirty="0" smtClean="0"/>
          </a:p>
          <a:p>
            <a:endParaRPr lang="en-US" i="1" dirty="0" smtClean="0"/>
          </a:p>
          <a:p>
            <a:endParaRPr lang="en-US" dirty="0"/>
          </a:p>
        </p:txBody>
      </p:sp>
      <p:sp>
        <p:nvSpPr>
          <p:cNvPr id="3" name="Slide Number Placeholder 2"/>
          <p:cNvSpPr>
            <a:spLocks noGrp="1"/>
          </p:cNvSpPr>
          <p:nvPr>
            <p:ph type="sldNum" sz="quarter" idx="12"/>
          </p:nvPr>
        </p:nvSpPr>
        <p:spPr/>
        <p:txBody>
          <a:bodyPr/>
          <a:lstStyle/>
          <a:p>
            <a:fld id="{4FD1551F-7B07-4C31-AC04-23E11A56932A}" type="slidenum">
              <a:rPr lang="en-US" smtClean="0"/>
              <a:pPr/>
              <a:t>7</a:t>
            </a:fld>
            <a:endParaRPr lang="en-US"/>
          </a:p>
        </p:txBody>
      </p:sp>
      <p:sp>
        <p:nvSpPr>
          <p:cNvPr id="4" name="Title 3"/>
          <p:cNvSpPr>
            <a:spLocks noGrp="1"/>
          </p:cNvSpPr>
          <p:nvPr>
            <p:ph type="title"/>
          </p:nvPr>
        </p:nvSpPr>
        <p:spPr/>
        <p:txBody>
          <a:bodyPr/>
          <a:lstStyle/>
          <a:p>
            <a:r>
              <a:rPr lang="en-US" dirty="0" smtClean="0"/>
              <a:t>Agenda Setting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endParaRPr lang="en-US" sz="2800" dirty="0" smtClean="0"/>
          </a:p>
          <a:p>
            <a:pPr lvl="0"/>
            <a:r>
              <a:rPr lang="en-US" sz="2800" dirty="0" smtClean="0"/>
              <a:t>In Liberia, formulation </a:t>
            </a:r>
          </a:p>
          <a:p>
            <a:pPr lvl="1"/>
            <a:r>
              <a:rPr lang="en-US" sz="2400" dirty="0" smtClean="0"/>
              <a:t>began in 2009 with a first draft of an EAS policy</a:t>
            </a:r>
          </a:p>
          <a:p>
            <a:pPr lvl="1"/>
            <a:r>
              <a:rPr lang="en-US" sz="2400" dirty="0" smtClean="0"/>
              <a:t>new initiative in 2012 to finalize policy development</a:t>
            </a:r>
          </a:p>
          <a:p>
            <a:pPr lvl="2"/>
            <a:r>
              <a:rPr lang="en-US" sz="2200" dirty="0" smtClean="0"/>
              <a:t>initiative – supported by Ministry of Agriculture (MOA) and donors - involved key actions and key decisions</a:t>
            </a:r>
          </a:p>
          <a:p>
            <a:pPr lvl="1"/>
            <a:endParaRPr lang="en-US" sz="2400" dirty="0" smtClean="0"/>
          </a:p>
          <a:p>
            <a:pPr lvl="0">
              <a:buNone/>
            </a:pPr>
            <a:endParaRPr lang="en-US" sz="2800" dirty="0" smtClean="0"/>
          </a:p>
        </p:txBody>
      </p:sp>
      <p:sp>
        <p:nvSpPr>
          <p:cNvPr id="3" name="Slide Number Placeholder 2"/>
          <p:cNvSpPr>
            <a:spLocks noGrp="1"/>
          </p:cNvSpPr>
          <p:nvPr>
            <p:ph type="sldNum" sz="quarter" idx="12"/>
          </p:nvPr>
        </p:nvSpPr>
        <p:spPr/>
        <p:txBody>
          <a:bodyPr/>
          <a:lstStyle/>
          <a:p>
            <a:fld id="{4FD1551F-7B07-4C31-AC04-23E11A56932A}" type="slidenum">
              <a:rPr lang="en-US" smtClean="0"/>
              <a:pPr/>
              <a:t>8</a:t>
            </a:fld>
            <a:endParaRPr lang="en-US"/>
          </a:p>
        </p:txBody>
      </p:sp>
      <p:sp>
        <p:nvSpPr>
          <p:cNvPr id="12" name="Title 11"/>
          <p:cNvSpPr>
            <a:spLocks noGrp="1"/>
          </p:cNvSpPr>
          <p:nvPr>
            <p:ph type="title"/>
          </p:nvPr>
        </p:nvSpPr>
        <p:spPr>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en-US" sz="1400" dirty="0" smtClean="0"/>
          </a:p>
          <a:p>
            <a:pPr algn="ctr"/>
            <a:r>
              <a:rPr lang="en-US" sz="2400" dirty="0" smtClean="0"/>
              <a:t>Policy Cycle Stage 2:  Formulation </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514350" indent="-406400">
              <a:buNone/>
            </a:pPr>
            <a:r>
              <a:rPr lang="en-US" dirty="0" smtClean="0"/>
              <a:t>1.	Appoint Task Force to lead process and Facilitator to support  Task Force (MOA/USAID/FED)</a:t>
            </a:r>
          </a:p>
          <a:p>
            <a:pPr marL="800100" lvl="2" indent="-114300"/>
            <a:r>
              <a:rPr lang="en-US" sz="2700" dirty="0" smtClean="0"/>
              <a:t>Learning activities to strengthen policy capacity of Task Force</a:t>
            </a:r>
          </a:p>
          <a:p>
            <a:pPr marL="514350" indent="-406400">
              <a:buNone/>
            </a:pPr>
            <a:r>
              <a:rPr lang="en-US" dirty="0" smtClean="0"/>
              <a:t>2.	Obtain additional input from stakeholders</a:t>
            </a:r>
          </a:p>
          <a:p>
            <a:pPr marL="800100" lvl="3" indent="-171450"/>
            <a:r>
              <a:rPr lang="en-US" sz="2500" dirty="0" smtClean="0"/>
              <a:t>MOA written request; individual/group meetings; e-mail survey; field visits</a:t>
            </a:r>
          </a:p>
          <a:p>
            <a:pPr marL="514350" indent="-406400">
              <a:buNone/>
            </a:pPr>
            <a:r>
              <a:rPr lang="en-US" dirty="0" smtClean="0"/>
              <a:t>3.	Discuss and debate merits of policy options</a:t>
            </a:r>
          </a:p>
          <a:p>
            <a:pPr marL="514350" indent="-406400">
              <a:buNone/>
            </a:pPr>
            <a:r>
              <a:rPr lang="en-US" dirty="0" smtClean="0"/>
              <a:t>4.	Draft and revise policy (iterative process)</a:t>
            </a:r>
          </a:p>
          <a:p>
            <a:pPr marL="514350" indent="-406400">
              <a:buNone/>
            </a:pPr>
            <a:r>
              <a:rPr lang="en-US" dirty="0" smtClean="0"/>
              <a:t>5.	Hold Stakeholder Validation Workshop</a:t>
            </a:r>
          </a:p>
          <a:p>
            <a:pPr marL="514350" indent="-406400">
              <a:buNone/>
            </a:pPr>
            <a:r>
              <a:rPr lang="en-US" dirty="0" smtClean="0"/>
              <a:t>6.	Produce final draft policy document (incorporate input)</a:t>
            </a:r>
          </a:p>
          <a:p>
            <a:pPr marL="514350" lvl="3" indent="-400050">
              <a:tabLst>
                <a:tab pos="514350" algn="l"/>
              </a:tabLst>
            </a:pPr>
            <a:endParaRPr lang="en-US" sz="2500" dirty="0" smtClean="0"/>
          </a:p>
          <a:p>
            <a:pPr marL="514350" indent="-406400">
              <a:buNone/>
            </a:pPr>
            <a:endParaRPr lang="en-US" dirty="0"/>
          </a:p>
        </p:txBody>
      </p:sp>
      <p:sp>
        <p:nvSpPr>
          <p:cNvPr id="3" name="Slide Number Placeholder 2"/>
          <p:cNvSpPr>
            <a:spLocks noGrp="1"/>
          </p:cNvSpPr>
          <p:nvPr>
            <p:ph type="sldNum" sz="quarter" idx="12"/>
          </p:nvPr>
        </p:nvSpPr>
        <p:spPr/>
        <p:txBody>
          <a:bodyPr/>
          <a:lstStyle/>
          <a:p>
            <a:fld id="{4FD1551F-7B07-4C31-AC04-23E11A56932A}" type="slidenum">
              <a:rPr lang="en-US" smtClean="0"/>
              <a:pPr/>
              <a:t>9</a:t>
            </a:fld>
            <a:endParaRPr lang="en-US"/>
          </a:p>
        </p:txBody>
      </p:sp>
      <p:sp>
        <p:nvSpPr>
          <p:cNvPr id="4" name="Title 3"/>
          <p:cNvSpPr>
            <a:spLocks noGrp="1"/>
          </p:cNvSpPr>
          <p:nvPr>
            <p:ph type="title"/>
          </p:nvPr>
        </p:nvSpPr>
        <p:spPr/>
        <p:txBody>
          <a:bodyPr/>
          <a:lstStyle/>
          <a:p>
            <a:r>
              <a:rPr lang="en-US" dirty="0" smtClean="0"/>
              <a:t>Key Actions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424456"/>
      </a:dk2>
      <a:lt2>
        <a:srgbClr val="DEDEDE"/>
      </a:lt2>
      <a:accent1>
        <a:srgbClr val="3E3F67"/>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1372</TotalTime>
  <Words>2132</Words>
  <Application>Microsoft Office PowerPoint</Application>
  <PresentationFormat>On-screen Show (4:3)</PresentationFormat>
  <Paragraphs>243</Paragraphs>
  <Slides>19</Slides>
  <Notes>16</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PowerPoint Presentation</vt:lpstr>
      <vt:lpstr>Introduction</vt:lpstr>
      <vt:lpstr>Policy Cycle</vt:lpstr>
      <vt:lpstr>   Problem Identification:  Context  </vt:lpstr>
      <vt:lpstr>Problem Identification:  Context</vt:lpstr>
      <vt:lpstr>Problem Definition</vt:lpstr>
      <vt:lpstr>Agenda Setting</vt:lpstr>
      <vt:lpstr> Policy Cycle Stage 2:  Formulation </vt:lpstr>
      <vt:lpstr>Key Actions</vt:lpstr>
      <vt:lpstr>AEAS Stakeholders Consulted</vt:lpstr>
      <vt:lpstr>AEAS Stakeholders Consulted</vt:lpstr>
      <vt:lpstr>AEAS Stakeholders Consulted  AEAS Providers (Public, Private, &amp; Civil Society)</vt:lpstr>
      <vt:lpstr>KEY DECISIONS</vt:lpstr>
      <vt:lpstr>KEY Decisions</vt:lpstr>
      <vt:lpstr> Policy Cycle Stage 3:  Implementation </vt:lpstr>
      <vt:lpstr>Lessons Learned</vt:lpstr>
      <vt:lpstr>In conclusion,</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 Sigman</dc:creator>
  <cp:lastModifiedBy>Kristin Davis</cp:lastModifiedBy>
  <cp:revision>162</cp:revision>
  <dcterms:created xsi:type="dcterms:W3CDTF">2013-05-12T00:20:47Z</dcterms:created>
  <dcterms:modified xsi:type="dcterms:W3CDTF">2013-06-07T09:15:50Z</dcterms:modified>
</cp:coreProperties>
</file>