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08" r:id="rId1"/>
  </p:sldMasterIdLst>
  <p:notesMasterIdLst>
    <p:notesMasterId r:id="rId20"/>
  </p:notes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71" r:id="rId14"/>
    <p:sldId id="272" r:id="rId15"/>
    <p:sldId id="269" r:id="rId16"/>
    <p:sldId id="270" r:id="rId17"/>
    <p:sldId id="273" r:id="rId18"/>
    <p:sldId id="274" r:id="rId1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1616"/>
    <a:srgbClr val="FFC2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973" autoAdjust="0"/>
    <p:restoredTop sz="96167" autoAdjust="0"/>
  </p:normalViewPr>
  <p:slideViewPr>
    <p:cSldViewPr>
      <p:cViewPr varScale="1">
        <p:scale>
          <a:sx n="108" d="100"/>
          <a:sy n="108" d="100"/>
        </p:scale>
        <p:origin x="223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charset="0"/>
                <a:ea typeface="ＭＳ Ｐゴシック" pitchFamily="1" charset="-128"/>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1" charset="-128"/>
              </a:defRPr>
            </a:lvl1pPr>
          </a:lstStyle>
          <a:p>
            <a:pPr>
              <a:defRPr/>
            </a:pPr>
            <a:endParaRPr lang="en-US"/>
          </a:p>
        </p:txBody>
      </p:sp>
      <p:sp>
        <p:nvSpPr>
          <p:cNvPr id="2560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charset="0"/>
                <a:ea typeface="ＭＳ Ｐゴシック" pitchFamily="1" charset="-128"/>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D755BE8C-6A5B-4DC0-BEED-CC90CEC054A2}" type="slidenum">
              <a:rPr lang="en-US" altLang="en-US"/>
              <a:pPr/>
              <a:t>‹#›</a:t>
            </a:fld>
            <a:endParaRPr lang="en-US" altLang="en-US"/>
          </a:p>
        </p:txBody>
      </p:sp>
    </p:spTree>
    <p:extLst>
      <p:ext uri="{BB962C8B-B14F-4D97-AF65-F5344CB8AC3E}">
        <p14:creationId xmlns:p14="http://schemas.microsoft.com/office/powerpoint/2010/main" val="10242658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186D6A8-2183-4040-8E54-63A1D9937577}" type="slidenum">
              <a:rPr lang="en-US" altLang="en-US" sz="1200"/>
              <a:pPr/>
              <a:t>1</a:t>
            </a:fld>
            <a:endParaRPr lang="en-US" altLang="en-US" sz="1200"/>
          </a:p>
        </p:txBody>
      </p:sp>
      <p:sp>
        <p:nvSpPr>
          <p:cNvPr id="26627" name="Rectangle 2"/>
          <p:cNvSpPr>
            <a:spLocks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en-US" smtClean="0">
              <a:latin typeface="Arial" panose="020B0604020202020204" pitchFamily="34" charset="0"/>
            </a:endParaRPr>
          </a:p>
        </p:txBody>
      </p:sp>
    </p:spTree>
    <p:extLst>
      <p:ext uri="{BB962C8B-B14F-4D97-AF65-F5344CB8AC3E}">
        <p14:creationId xmlns:p14="http://schemas.microsoft.com/office/powerpoint/2010/main" val="33080757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endParaRPr lang="en-US"/>
          </a:p>
        </p:txBody>
      </p:sp>
      <p:sp>
        <p:nvSpPr>
          <p:cNvPr id="12" name="Footer Placeholder 16"/>
          <p:cNvSpPr>
            <a:spLocks noGrp="1"/>
          </p:cNvSpPr>
          <p:nvPr>
            <p:ph type="ftr" sz="quarter" idx="11"/>
          </p:nvPr>
        </p:nvSpPr>
        <p:spPr/>
        <p:txBody>
          <a:bodyPr/>
          <a:lstStyle>
            <a:lvl1pPr>
              <a:defRPr/>
            </a:lvl1pPr>
          </a:lstStyle>
          <a:p>
            <a:pPr>
              <a:defRPr/>
            </a:pPr>
            <a:endParaRPr lang="en-US"/>
          </a:p>
        </p:txBody>
      </p:sp>
      <p:sp>
        <p:nvSpPr>
          <p:cNvPr id="13" name="Slide Number Placeholder 28"/>
          <p:cNvSpPr>
            <a:spLocks noGrp="1"/>
          </p:cNvSpPr>
          <p:nvPr>
            <p:ph type="sldNum" sz="quarter" idx="12"/>
          </p:nvPr>
        </p:nvSpPr>
        <p:spPr/>
        <p:txBody>
          <a:bodyPr/>
          <a:lstStyle>
            <a:lvl1pPr>
              <a:defRPr/>
            </a:lvl1pPr>
          </a:lstStyle>
          <a:p>
            <a:fld id="{E77ABAD0-BA06-4848-A2AC-D945ED171F33}" type="slidenum">
              <a:rPr lang="en-US" altLang="en-US"/>
              <a:pPr/>
              <a:t>‹#›</a:t>
            </a:fld>
            <a:endParaRPr lang="en-US" altLang="en-US"/>
          </a:p>
        </p:txBody>
      </p:sp>
    </p:spTree>
    <p:extLst>
      <p:ext uri="{BB962C8B-B14F-4D97-AF65-F5344CB8AC3E}">
        <p14:creationId xmlns:p14="http://schemas.microsoft.com/office/powerpoint/2010/main" val="364090056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940BEDAB-9F07-4712-93C4-508C43CCBBCD}" type="slidenum">
              <a:rPr lang="en-US" altLang="en-US"/>
              <a:pPr/>
              <a:t>‹#›</a:t>
            </a:fld>
            <a:endParaRPr lang="en-US" altLang="en-US"/>
          </a:p>
        </p:txBody>
      </p:sp>
    </p:spTree>
    <p:extLst>
      <p:ext uri="{BB962C8B-B14F-4D97-AF65-F5344CB8AC3E}">
        <p14:creationId xmlns:p14="http://schemas.microsoft.com/office/powerpoint/2010/main" val="3047749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A2890DD8-66D0-48B2-A2D7-7048BD09E1F7}" type="slidenum">
              <a:rPr lang="en-US" altLang="en-US"/>
              <a:pPr/>
              <a:t>‹#›</a:t>
            </a:fld>
            <a:endParaRPr lang="en-US" altLang="en-US"/>
          </a:p>
        </p:txBody>
      </p:sp>
    </p:spTree>
    <p:extLst>
      <p:ext uri="{BB962C8B-B14F-4D97-AF65-F5344CB8AC3E}">
        <p14:creationId xmlns:p14="http://schemas.microsoft.com/office/powerpoint/2010/main" val="1059355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userDrawn="1"/>
        </p:nvCxnSpPr>
        <p:spPr>
          <a:xfrm>
            <a:off x="381000" y="1066800"/>
            <a:ext cx="83058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81000" y="274638"/>
            <a:ext cx="8305800" cy="792162"/>
          </a:xfrm>
        </p:spPr>
        <p:txBody>
          <a:bodyPr/>
          <a:lstStyle>
            <a:lvl1pPr>
              <a:defRPr>
                <a:solidFill>
                  <a:schemeClr val="tx1"/>
                </a:solidFill>
              </a:defRPr>
            </a:lvl1pPr>
          </a:lstStyle>
          <a:p>
            <a:r>
              <a:rPr lang="en-US" dirty="0" smtClean="0"/>
              <a:t>Click to edit Master title style</a:t>
            </a:r>
            <a:endParaRPr lang="en-US" dirty="0"/>
          </a:p>
        </p:txBody>
      </p:sp>
      <p:sp>
        <p:nvSpPr>
          <p:cNvPr id="8" name="Content Placeholder 7"/>
          <p:cNvSpPr>
            <a:spLocks noGrp="1"/>
          </p:cNvSpPr>
          <p:nvPr>
            <p:ph sz="quarter" idx="1"/>
          </p:nvPr>
        </p:nvSpPr>
        <p:spPr>
          <a:xfrm>
            <a:off x="304800" y="1295400"/>
            <a:ext cx="8382000" cy="5181600"/>
          </a:xfrm>
        </p:spPr>
        <p:txBody>
          <a:bodyPr>
            <a:normAutofit/>
          </a:bodyPr>
          <a:lstStyle>
            <a:lvl1pPr>
              <a:defRPr sz="2400" b="1">
                <a:latin typeface="+mj-lt"/>
              </a:defRPr>
            </a:lvl1pPr>
            <a:lvl2pPr>
              <a:defRPr sz="2400">
                <a:latin typeface="+mj-lt"/>
              </a:defRPr>
            </a:lvl2pPr>
            <a:lvl3pPr>
              <a:defRPr sz="2400">
                <a:latin typeface="+mj-lt"/>
              </a:defRPr>
            </a:lvl3pPr>
            <a:lvl4pPr>
              <a:defRPr sz="2400">
                <a:latin typeface="+mj-lt"/>
              </a:defRPr>
            </a:lvl4pPr>
            <a:lvl5pPr>
              <a:defRPr sz="2400">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16244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fld id="{4C7A62DB-A4D6-4F47-8A05-C3E1464E8018}" type="slidenum">
              <a:rPr lang="en-US" altLang="en-US"/>
              <a:pPr/>
              <a:t>‹#›</a:t>
            </a:fld>
            <a:endParaRPr lang="en-US" altLang="en-US"/>
          </a:p>
        </p:txBody>
      </p:sp>
    </p:spTree>
    <p:extLst>
      <p:ext uri="{BB962C8B-B14F-4D97-AF65-F5344CB8AC3E}">
        <p14:creationId xmlns:p14="http://schemas.microsoft.com/office/powerpoint/2010/main" val="244518248"/>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fld id="{290C9D37-5A2E-4251-9B86-ACC3F775F9A8}" type="slidenum">
              <a:rPr lang="en-US" altLang="en-US"/>
              <a:pPr/>
              <a:t>‹#›</a:t>
            </a:fld>
            <a:endParaRPr lang="en-US" altLang="en-US"/>
          </a:p>
        </p:txBody>
      </p:sp>
    </p:spTree>
    <p:extLst>
      <p:ext uri="{BB962C8B-B14F-4D97-AF65-F5344CB8AC3E}">
        <p14:creationId xmlns:p14="http://schemas.microsoft.com/office/powerpoint/2010/main" val="301278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fld id="{5A080276-A6A1-4D26-ABF5-33DDB83412A7}" type="slidenum">
              <a:rPr lang="en-US" altLang="en-US"/>
              <a:pPr/>
              <a:t>‹#›</a:t>
            </a:fld>
            <a:endParaRPr lang="en-US" altLang="en-US"/>
          </a:p>
        </p:txBody>
      </p:sp>
    </p:spTree>
    <p:extLst>
      <p:ext uri="{BB962C8B-B14F-4D97-AF65-F5344CB8AC3E}">
        <p14:creationId xmlns:p14="http://schemas.microsoft.com/office/powerpoint/2010/main" val="1891259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fld id="{C2CEB342-2DE2-4873-8C0F-828E36795EF3}" type="slidenum">
              <a:rPr lang="en-US" altLang="en-US"/>
              <a:pPr/>
              <a:t>‹#›</a:t>
            </a:fld>
            <a:endParaRPr lang="en-US" altLang="en-US"/>
          </a:p>
        </p:txBody>
      </p:sp>
    </p:spTree>
    <p:extLst>
      <p:ext uri="{BB962C8B-B14F-4D97-AF65-F5344CB8AC3E}">
        <p14:creationId xmlns:p14="http://schemas.microsoft.com/office/powerpoint/2010/main" val="1222841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fld id="{01CA7455-7BF6-4BE7-9B6F-7E4A83715EFF}" type="slidenum">
              <a:rPr lang="en-US" altLang="en-US"/>
              <a:pPr/>
              <a:t>‹#›</a:t>
            </a:fld>
            <a:endParaRPr lang="en-US" altLang="en-US"/>
          </a:p>
        </p:txBody>
      </p:sp>
    </p:spTree>
    <p:extLst>
      <p:ext uri="{BB962C8B-B14F-4D97-AF65-F5344CB8AC3E}">
        <p14:creationId xmlns:p14="http://schemas.microsoft.com/office/powerpoint/2010/main" val="1380481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fld id="{539BBE68-A529-42FF-AA77-895DD9A97B87}" type="slidenum">
              <a:rPr lang="en-US" altLang="en-US"/>
              <a:pPr/>
              <a:t>‹#›</a:t>
            </a:fld>
            <a:endParaRPr lang="en-US" altLang="en-US"/>
          </a:p>
        </p:txBody>
      </p:sp>
    </p:spTree>
    <p:extLst>
      <p:ext uri="{BB962C8B-B14F-4D97-AF65-F5344CB8AC3E}">
        <p14:creationId xmlns:p14="http://schemas.microsoft.com/office/powerpoint/2010/main" val="979462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fld id="{829B6AF5-DFF2-4DA7-B2F4-D0C45BC097B7}" type="slidenum">
              <a:rPr lang="en-US" altLang="en-US"/>
              <a:pPr/>
              <a:t>‹#›</a:t>
            </a:fld>
            <a:endParaRPr lang="en-US" altLang="en-US"/>
          </a:p>
        </p:txBody>
      </p:sp>
    </p:spTree>
    <p:extLst>
      <p:ext uri="{BB962C8B-B14F-4D97-AF65-F5344CB8AC3E}">
        <p14:creationId xmlns:p14="http://schemas.microsoft.com/office/powerpoint/2010/main" val="1786991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p>
            <a:pPr lvl="0"/>
            <a:r>
              <a:rPr lang="en-US" altLang="en-US" smtClean="0"/>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latin typeface="Arial" pitchFamily="34" charset="0"/>
              </a:defRPr>
            </a:lvl1pPr>
          </a:lstStyle>
          <a:p>
            <a:pPr>
              <a:defRPr/>
            </a:pPr>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latin typeface="Arial" pitchFamily="34" charset="0"/>
              </a:defRPr>
            </a:lvl1pPr>
          </a:lstStyle>
          <a:p>
            <a:pPr>
              <a:defRPr/>
            </a:pPr>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vert="horz" wrap="none" lIns="0" tIns="0" rIns="0" bIns="0" numCol="1" anchor="ctr" anchorCtr="1" compatLnSpc="1">
            <a:prstTxWarp prst="textNoShape">
              <a:avLst/>
            </a:prstTxWarp>
            <a:noAutofit/>
          </a:bodyPr>
          <a:lstStyle>
            <a:lvl1pPr algn="ctr" eaLnBrk="1" hangingPunct="1">
              <a:defRPr sz="1400">
                <a:solidFill>
                  <a:srgbClr val="FFFFFF"/>
                </a:solidFill>
                <a:latin typeface="Franklin Gothic Book" panose="020B0503020102020204" pitchFamily="34" charset="0"/>
              </a:defRPr>
            </a:lvl1pPr>
          </a:lstStyle>
          <a:p>
            <a:fld id="{56A21A4C-4131-40B5-8778-9DFC2224D7C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05" r:id="rId4"/>
    <p:sldLayoutId id="2147483806" r:id="rId5"/>
    <p:sldLayoutId id="2147483807" r:id="rId6"/>
    <p:sldLayoutId id="2147483808" r:id="rId7"/>
    <p:sldLayoutId id="2147483814" r:id="rId8"/>
    <p:sldLayoutId id="2147483815" r:id="rId9"/>
    <p:sldLayoutId id="2147483809" r:id="rId10"/>
    <p:sldLayoutId id="2147483810" r:id="rId11"/>
  </p:sldLayoutIdLst>
  <p:timing>
    <p:tnLst>
      <p:par>
        <p:cTn id="1" dur="indefinite" restart="never" nodeType="tmRoot"/>
      </p:par>
    </p:tnLst>
  </p:timing>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anose="05020102010507070707"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anose="05020102010507070707"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anose="05020102010507070707"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anose="05020102010507070707"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9" descr="Powerpoint-International-Conference_no_tex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ext Box 5"/>
          <p:cNvSpPr txBox="1">
            <a:spLocks noChangeArrowheads="1"/>
          </p:cNvSpPr>
          <p:nvPr/>
        </p:nvSpPr>
        <p:spPr bwMode="auto">
          <a:xfrm>
            <a:off x="2193925" y="2020888"/>
            <a:ext cx="6264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de-DE" altLang="en-US"/>
          </a:p>
        </p:txBody>
      </p:sp>
      <p:sp>
        <p:nvSpPr>
          <p:cNvPr id="7172" name="Text Box 6"/>
          <p:cNvSpPr txBox="1">
            <a:spLocks noChangeArrowheads="1"/>
          </p:cNvSpPr>
          <p:nvPr/>
        </p:nvSpPr>
        <p:spPr bwMode="auto">
          <a:xfrm>
            <a:off x="1143000" y="2046288"/>
            <a:ext cx="7391400" cy="3538537"/>
          </a:xfrm>
          <a:prstGeom prst="rect">
            <a:avLst/>
          </a:prstGeom>
          <a:solidFill>
            <a:srgbClr val="FFC20E"/>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spcBef>
                <a:spcPct val="50000"/>
              </a:spcBef>
            </a:pPr>
            <a:r>
              <a:rPr lang="en-GB" altLang="en-US" sz="2800" b="1">
                <a:solidFill>
                  <a:srgbClr val="4E1616"/>
                </a:solidFill>
              </a:rPr>
              <a:t>A  KEY CHALLENGE OF REFORMING NATIONAL AGRICULTURAL EXTENSION SYSTEMS IN AFRICA</a:t>
            </a:r>
          </a:p>
          <a:p>
            <a:pPr algn="ctr">
              <a:spcBef>
                <a:spcPct val="50000"/>
              </a:spcBef>
            </a:pPr>
            <a:r>
              <a:rPr lang="en-GB" altLang="en-US" b="1">
                <a:solidFill>
                  <a:srgbClr val="4E1616"/>
                </a:solidFill>
              </a:rPr>
              <a:t>THE CASE OF UGANDA’S EXTENSION REFORM PROCESS 1996 – 2011</a:t>
            </a:r>
          </a:p>
          <a:p>
            <a:pPr algn="ctr"/>
            <a:endParaRPr lang="en-GB" altLang="en-US" sz="800" b="1">
              <a:solidFill>
                <a:srgbClr val="4E1616"/>
              </a:solidFill>
            </a:endParaRPr>
          </a:p>
          <a:p>
            <a:pPr algn="ctr">
              <a:spcBef>
                <a:spcPct val="50000"/>
              </a:spcBef>
            </a:pPr>
            <a:r>
              <a:rPr lang="en-US" altLang="en-US" sz="2000">
                <a:solidFill>
                  <a:schemeClr val="bg1"/>
                </a:solidFill>
              </a:rPr>
              <a:t>Patience B. Rwamigisa and Regina Birner </a:t>
            </a:r>
          </a:p>
          <a:p>
            <a:pPr algn="ctr"/>
            <a:r>
              <a:rPr lang="en-US" altLang="en-US" sz="2100" b="1">
                <a:solidFill>
                  <a:srgbClr val="4E1616"/>
                </a:solidFill>
              </a:rPr>
              <a:t>Ministry of Agriculture, Animal Industry and Fisheries, P.O. Box 102, Entebbe, Uganda</a:t>
            </a:r>
            <a:endParaRPr lang="en-US" altLang="en-US" sz="3700">
              <a:solidFill>
                <a:srgbClr val="4E1616"/>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800" y="228600"/>
            <a:ext cx="7772400" cy="762000"/>
          </a:xfrm>
        </p:spPr>
        <p:txBody>
          <a:bodyPr/>
          <a:lstStyle/>
          <a:p>
            <a:pPr eaLnBrk="1" hangingPunct="1"/>
            <a:r>
              <a:rPr lang="en-GB" altLang="en-US" b="1" smtClean="0"/>
              <a:t>Results cont..</a:t>
            </a:r>
            <a:endParaRPr lang="en-US" altLang="en-US" b="1" smtClean="0"/>
          </a:p>
        </p:txBody>
      </p:sp>
      <p:graphicFrame>
        <p:nvGraphicFramePr>
          <p:cNvPr id="4" name="Content Placeholder 3"/>
          <p:cNvGraphicFramePr>
            <a:graphicFrameLocks noGrp="1"/>
          </p:cNvGraphicFramePr>
          <p:nvPr>
            <p:ph sz="quarter" idx="1"/>
          </p:nvPr>
        </p:nvGraphicFramePr>
        <p:xfrm>
          <a:off x="609600" y="1143000"/>
          <a:ext cx="7848600" cy="5151438"/>
        </p:xfrm>
        <a:graphic>
          <a:graphicData uri="http://schemas.openxmlformats.org/drawingml/2006/table">
            <a:tbl>
              <a:tblPr firstRow="1" bandRow="1">
                <a:tableStyleId>{5C22544A-7EE6-4342-B048-85BDC9FD1C3A}</a:tableStyleId>
              </a:tblPr>
              <a:tblGrid>
                <a:gridCol w="1295400"/>
                <a:gridCol w="3505200"/>
                <a:gridCol w="3048000"/>
              </a:tblGrid>
              <a:tr h="396249">
                <a:tc>
                  <a:txBody>
                    <a:bodyPr/>
                    <a:lstStyle/>
                    <a:p>
                      <a:r>
                        <a:rPr lang="en-GB" sz="2000" dirty="0" smtClean="0">
                          <a:latin typeface="+mj-lt"/>
                        </a:rPr>
                        <a:t>Attribute</a:t>
                      </a:r>
                      <a:endParaRPr lang="en-US" sz="2000" dirty="0">
                        <a:latin typeface="+mj-lt"/>
                      </a:endParaRPr>
                    </a:p>
                  </a:txBody>
                  <a:tcPr marT="45723" marB="45723"/>
                </a:tc>
                <a:tc>
                  <a:txBody>
                    <a:bodyPr/>
                    <a:lstStyle/>
                    <a:p>
                      <a:r>
                        <a:rPr lang="en-GB" sz="2000" dirty="0" smtClean="0">
                          <a:latin typeface="+mj-lt"/>
                        </a:rPr>
                        <a:t>Interest Coalition A</a:t>
                      </a:r>
                      <a:endParaRPr lang="en-US" sz="2000" dirty="0">
                        <a:latin typeface="+mj-lt"/>
                      </a:endParaRPr>
                    </a:p>
                  </a:txBody>
                  <a:tcPr marT="45723" marB="45723"/>
                </a:tc>
                <a:tc>
                  <a:txBody>
                    <a:bodyPr/>
                    <a:lstStyle/>
                    <a:p>
                      <a:r>
                        <a:rPr lang="en-GB" sz="2000" dirty="0" smtClean="0">
                          <a:latin typeface="+mj-lt"/>
                        </a:rPr>
                        <a:t>Interest Coalition B</a:t>
                      </a:r>
                      <a:endParaRPr lang="en-US" sz="2000" dirty="0">
                        <a:latin typeface="+mj-lt"/>
                      </a:endParaRPr>
                    </a:p>
                  </a:txBody>
                  <a:tcPr marT="45723" marB="45723"/>
                </a:tc>
              </a:tr>
              <a:tr h="4358940">
                <a:tc>
                  <a:txBody>
                    <a:bodyPr/>
                    <a:lstStyle/>
                    <a:p>
                      <a:r>
                        <a:rPr lang="en-GB" sz="2000" dirty="0" smtClean="0">
                          <a:latin typeface="+mj-lt"/>
                        </a:rPr>
                        <a:t>Farmer Empower-</a:t>
                      </a:r>
                      <a:r>
                        <a:rPr lang="en-GB" sz="2000" dirty="0" err="1" smtClean="0">
                          <a:latin typeface="+mj-lt"/>
                        </a:rPr>
                        <a:t>ment</a:t>
                      </a:r>
                      <a:endParaRPr lang="en-US" sz="2000" dirty="0">
                        <a:latin typeface="+mj-lt"/>
                      </a:endParaRPr>
                    </a:p>
                  </a:txBody>
                  <a:tcPr marT="45723" marB="45723"/>
                </a:tc>
                <a:tc>
                  <a:txBody>
                    <a:bodyPr/>
                    <a:lstStyle/>
                    <a:p>
                      <a:pPr algn="just"/>
                      <a:r>
                        <a:rPr lang="en-US" sz="2000" kern="1200" dirty="0" smtClean="0">
                          <a:solidFill>
                            <a:schemeClr val="dk1"/>
                          </a:solidFill>
                          <a:latin typeface="+mj-lt"/>
                          <a:ea typeface="+mn-ea"/>
                          <a:cs typeface="+mn-cs"/>
                        </a:rPr>
                        <a:t>Believed that the farmer had not been given opportunity to participate in decision making with regard to the kind of extension services he/she needed. There was need to create avenues for the farmers to be heard in decision making processes; and to liberate them from the bureaucratic top-down decision making process that characterized the public sector. </a:t>
                      </a:r>
                      <a:endParaRPr lang="en-US" sz="2000" dirty="0">
                        <a:latin typeface="+mj-lt"/>
                      </a:endParaRPr>
                    </a:p>
                  </a:txBody>
                  <a:tcPr marT="45723" marB="45723"/>
                </a:tc>
                <a:tc>
                  <a:txBody>
                    <a:bodyPr/>
                    <a:lstStyle/>
                    <a:p>
                      <a:pPr algn="just"/>
                      <a:r>
                        <a:rPr lang="de-DE" sz="2000" kern="1200" dirty="0" smtClean="0">
                          <a:solidFill>
                            <a:schemeClr val="dk1"/>
                          </a:solidFill>
                          <a:latin typeface="+mj-lt"/>
                          <a:ea typeface="+mn-ea"/>
                          <a:cs typeface="+mn-cs"/>
                        </a:rPr>
                        <a:t>Also subscribed</a:t>
                      </a:r>
                      <a:r>
                        <a:rPr lang="de-DE" sz="2000" kern="1200" baseline="0" dirty="0" smtClean="0">
                          <a:solidFill>
                            <a:schemeClr val="dk1"/>
                          </a:solidFill>
                          <a:latin typeface="+mj-lt"/>
                          <a:ea typeface="+mn-ea"/>
                          <a:cs typeface="+mn-cs"/>
                        </a:rPr>
                        <a:t> </a:t>
                      </a:r>
                      <a:r>
                        <a:rPr lang="de-DE" sz="2000" kern="1200" dirty="0" smtClean="0">
                          <a:solidFill>
                            <a:schemeClr val="dk1"/>
                          </a:solidFill>
                          <a:latin typeface="+mj-lt"/>
                          <a:ea typeface="+mn-ea"/>
                          <a:cs typeface="+mn-cs"/>
                        </a:rPr>
                        <a:t>to the farmer empowerment concept, but did not believe that the way the NAADS program was being implemented was in effect empowering the farmers. They thought that the farmers groups that had been formed perceived themselves as belonging to NAADS, but not NAADS belonging to the farmers. </a:t>
                      </a:r>
                      <a:endParaRPr lang="en-US" sz="2000" dirty="0">
                        <a:latin typeface="+mj-lt"/>
                      </a:endParaRPr>
                    </a:p>
                  </a:txBody>
                  <a:tcPr marT="45723" marB="45723"/>
                </a:tc>
              </a:tr>
              <a:tr h="396249">
                <a:tc>
                  <a:txBody>
                    <a:bodyPr/>
                    <a:lstStyle/>
                    <a:p>
                      <a:endParaRPr lang="en-US" sz="2000">
                        <a:latin typeface="+mj-lt"/>
                      </a:endParaRPr>
                    </a:p>
                  </a:txBody>
                  <a:tcPr marT="45723" marB="45723"/>
                </a:tc>
                <a:tc>
                  <a:txBody>
                    <a:bodyPr/>
                    <a:lstStyle/>
                    <a:p>
                      <a:endParaRPr lang="en-US" sz="2000" dirty="0">
                        <a:latin typeface="+mj-lt"/>
                      </a:endParaRPr>
                    </a:p>
                  </a:txBody>
                  <a:tcPr marT="45723" marB="45723"/>
                </a:tc>
                <a:tc>
                  <a:txBody>
                    <a:bodyPr/>
                    <a:lstStyle/>
                    <a:p>
                      <a:endParaRPr lang="en-US" sz="2000" dirty="0">
                        <a:latin typeface="+mj-lt"/>
                      </a:endParaRPr>
                    </a:p>
                  </a:txBody>
                  <a:tcPr marT="45723" marB="45723"/>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85800" y="0"/>
            <a:ext cx="7772400" cy="838200"/>
          </a:xfrm>
        </p:spPr>
        <p:txBody>
          <a:bodyPr/>
          <a:lstStyle/>
          <a:p>
            <a:pPr eaLnBrk="1" hangingPunct="1"/>
            <a:r>
              <a:rPr lang="en-GB" altLang="en-US" b="1" smtClean="0"/>
              <a:t>Results cont..</a:t>
            </a:r>
            <a:endParaRPr lang="en-US" altLang="en-US" b="1" smtClean="0"/>
          </a:p>
        </p:txBody>
      </p:sp>
      <p:graphicFrame>
        <p:nvGraphicFramePr>
          <p:cNvPr id="4" name="Content Placeholder 3"/>
          <p:cNvGraphicFramePr>
            <a:graphicFrameLocks noGrp="1"/>
          </p:cNvGraphicFramePr>
          <p:nvPr>
            <p:ph sz="quarter" idx="1"/>
          </p:nvPr>
        </p:nvGraphicFramePr>
        <p:xfrm>
          <a:off x="381000" y="762000"/>
          <a:ext cx="8153400" cy="5851525"/>
        </p:xfrm>
        <a:graphic>
          <a:graphicData uri="http://schemas.openxmlformats.org/drawingml/2006/table">
            <a:tbl>
              <a:tblPr firstRow="1" bandRow="1">
                <a:tableStyleId>{5C22544A-7EE6-4342-B048-85BDC9FD1C3A}</a:tableStyleId>
              </a:tblPr>
              <a:tblGrid>
                <a:gridCol w="1438835"/>
                <a:gridCol w="3357282"/>
                <a:gridCol w="3357282"/>
              </a:tblGrid>
              <a:tr h="365750">
                <a:tc>
                  <a:txBody>
                    <a:bodyPr/>
                    <a:lstStyle/>
                    <a:p>
                      <a:r>
                        <a:rPr lang="en-GB" sz="1800" dirty="0" smtClean="0">
                          <a:latin typeface="+mj-lt"/>
                        </a:rPr>
                        <a:t>Attribute</a:t>
                      </a:r>
                      <a:endParaRPr lang="en-US" sz="1800" dirty="0">
                        <a:latin typeface="+mj-lt"/>
                      </a:endParaRPr>
                    </a:p>
                  </a:txBody>
                  <a:tcPr marT="45715" marB="45715"/>
                </a:tc>
                <a:tc>
                  <a:txBody>
                    <a:bodyPr/>
                    <a:lstStyle/>
                    <a:p>
                      <a:r>
                        <a:rPr lang="en-GB" sz="1800" dirty="0" smtClean="0">
                          <a:latin typeface="+mj-lt"/>
                        </a:rPr>
                        <a:t>Interest Coalition A</a:t>
                      </a:r>
                      <a:endParaRPr lang="en-US" sz="1800" dirty="0">
                        <a:latin typeface="+mj-lt"/>
                      </a:endParaRPr>
                    </a:p>
                  </a:txBody>
                  <a:tcPr marT="45715" marB="45715"/>
                </a:tc>
                <a:tc>
                  <a:txBody>
                    <a:bodyPr/>
                    <a:lstStyle/>
                    <a:p>
                      <a:r>
                        <a:rPr lang="en-GB" sz="1800" dirty="0" smtClean="0">
                          <a:latin typeface="+mj-lt"/>
                        </a:rPr>
                        <a:t>Interest Coalition B</a:t>
                      </a:r>
                      <a:endParaRPr lang="en-US" sz="1800" dirty="0">
                        <a:latin typeface="+mj-lt"/>
                      </a:endParaRPr>
                    </a:p>
                  </a:txBody>
                  <a:tcPr marT="45715" marB="45715"/>
                </a:tc>
              </a:tr>
              <a:tr h="5485775">
                <a:tc>
                  <a:txBody>
                    <a:bodyPr/>
                    <a:lstStyle/>
                    <a:p>
                      <a:r>
                        <a:rPr lang="en-GB" sz="2000" dirty="0" smtClean="0">
                          <a:latin typeface="+mj-lt"/>
                        </a:rPr>
                        <a:t>Role</a:t>
                      </a:r>
                      <a:r>
                        <a:rPr lang="en-GB" sz="2000" baseline="0" dirty="0" smtClean="0">
                          <a:latin typeface="+mj-lt"/>
                        </a:rPr>
                        <a:t> of State and Private Sector</a:t>
                      </a:r>
                      <a:endParaRPr lang="en-US" sz="2000" dirty="0">
                        <a:latin typeface="+mj-lt"/>
                      </a:endParaRPr>
                    </a:p>
                  </a:txBody>
                  <a:tcPr marT="45715" marB="45715"/>
                </a:tc>
                <a:tc>
                  <a:txBody>
                    <a:bodyPr/>
                    <a:lstStyle/>
                    <a:p>
                      <a:pPr marL="365760" marR="0" algn="just">
                        <a:lnSpc>
                          <a:spcPct val="150000"/>
                        </a:lnSpc>
                        <a:spcBef>
                          <a:spcPts val="0"/>
                        </a:spcBef>
                        <a:spcAft>
                          <a:spcPts val="0"/>
                        </a:spcAft>
                      </a:pPr>
                      <a:r>
                        <a:rPr lang="de-DE" sz="2000" dirty="0" smtClean="0">
                          <a:latin typeface="+mj-lt"/>
                          <a:ea typeface="Calibri"/>
                          <a:cs typeface="Times New Roman"/>
                        </a:rPr>
                        <a:t>The </a:t>
                      </a:r>
                      <a:r>
                        <a:rPr lang="de-DE" sz="2000" dirty="0">
                          <a:latin typeface="+mj-lt"/>
                          <a:ea typeface="Calibri"/>
                          <a:cs typeface="Times New Roman"/>
                        </a:rPr>
                        <a:t>state should be limited to public financing, coordination, facilitation and regulation. Service delivery should be by the private </a:t>
                      </a:r>
                      <a:r>
                        <a:rPr lang="de-DE" sz="2000" dirty="0" smtClean="0">
                          <a:latin typeface="+mj-lt"/>
                          <a:ea typeface="Calibri"/>
                          <a:cs typeface="Times New Roman"/>
                        </a:rPr>
                        <a:t>sector,</a:t>
                      </a:r>
                      <a:r>
                        <a:rPr lang="de-DE" sz="2000" baseline="0" dirty="0" smtClean="0">
                          <a:latin typeface="+mj-lt"/>
                          <a:ea typeface="Calibri"/>
                          <a:cs typeface="Times New Roman"/>
                        </a:rPr>
                        <a:t> which they viewed as more efficient.</a:t>
                      </a:r>
                      <a:endParaRPr lang="de-DE" sz="2000" dirty="0" smtClean="0">
                        <a:latin typeface="+mj-lt"/>
                        <a:ea typeface="Calibri"/>
                        <a:cs typeface="Times New Roman"/>
                      </a:endParaRPr>
                    </a:p>
                    <a:p>
                      <a:pPr marL="365760" marR="0" algn="just">
                        <a:lnSpc>
                          <a:spcPct val="150000"/>
                        </a:lnSpc>
                        <a:spcBef>
                          <a:spcPts val="0"/>
                        </a:spcBef>
                        <a:spcAft>
                          <a:spcPts val="0"/>
                        </a:spcAft>
                      </a:pPr>
                      <a:endParaRPr lang="de-DE" sz="2000" dirty="0" smtClean="0">
                        <a:latin typeface="+mj-lt"/>
                        <a:ea typeface="Calibri"/>
                        <a:cs typeface="Times New Roman"/>
                      </a:endParaRPr>
                    </a:p>
                    <a:p>
                      <a:pPr marL="365760" marR="0" algn="just">
                        <a:lnSpc>
                          <a:spcPct val="150000"/>
                        </a:lnSpc>
                        <a:spcBef>
                          <a:spcPts val="0"/>
                        </a:spcBef>
                        <a:spcAft>
                          <a:spcPts val="0"/>
                        </a:spcAft>
                      </a:pPr>
                      <a:endParaRPr lang="de-DE" sz="2000" dirty="0" smtClean="0">
                        <a:latin typeface="+mj-lt"/>
                        <a:ea typeface="Calibri"/>
                        <a:cs typeface="Times New Roman"/>
                      </a:endParaRPr>
                    </a:p>
                    <a:p>
                      <a:pPr marL="365760" marR="0" algn="just">
                        <a:lnSpc>
                          <a:spcPct val="150000"/>
                        </a:lnSpc>
                        <a:spcBef>
                          <a:spcPts val="0"/>
                        </a:spcBef>
                        <a:spcAft>
                          <a:spcPts val="0"/>
                        </a:spcAft>
                      </a:pPr>
                      <a:endParaRPr lang="de-DE" sz="2000" dirty="0" smtClean="0">
                        <a:latin typeface="+mj-lt"/>
                        <a:ea typeface="Calibri"/>
                        <a:cs typeface="Times New Roman"/>
                      </a:endParaRPr>
                    </a:p>
                    <a:p>
                      <a:pPr marL="365760" marR="0" algn="just">
                        <a:lnSpc>
                          <a:spcPct val="150000"/>
                        </a:lnSpc>
                        <a:spcBef>
                          <a:spcPts val="0"/>
                        </a:spcBef>
                        <a:spcAft>
                          <a:spcPts val="0"/>
                        </a:spcAft>
                      </a:pPr>
                      <a:endParaRPr lang="en-US" sz="2000" dirty="0">
                        <a:latin typeface="+mj-lt"/>
                        <a:ea typeface="Calibri"/>
                        <a:cs typeface="Times New Roman"/>
                      </a:endParaRPr>
                    </a:p>
                  </a:txBody>
                  <a:tcPr marL="68580" marR="68580" marT="0" marB="0"/>
                </a:tc>
                <a:tc>
                  <a:txBody>
                    <a:bodyPr/>
                    <a:lstStyle/>
                    <a:p>
                      <a:pPr marL="365760" marR="0" algn="just">
                        <a:lnSpc>
                          <a:spcPct val="150000"/>
                        </a:lnSpc>
                        <a:spcBef>
                          <a:spcPts val="0"/>
                        </a:spcBef>
                        <a:spcAft>
                          <a:spcPts val="0"/>
                        </a:spcAft>
                      </a:pPr>
                      <a:r>
                        <a:rPr lang="de-DE" sz="2000" dirty="0">
                          <a:latin typeface="+mj-lt"/>
                          <a:ea typeface="Calibri"/>
                          <a:cs typeface="Times New Roman"/>
                        </a:rPr>
                        <a:t>The public sector should continue to play an active role </a:t>
                      </a:r>
                      <a:r>
                        <a:rPr lang="de-DE" sz="2000" dirty="0" smtClean="0">
                          <a:latin typeface="+mj-lt"/>
                          <a:ea typeface="Calibri"/>
                          <a:cs typeface="Times New Roman"/>
                        </a:rPr>
                        <a:t>as  </a:t>
                      </a:r>
                      <a:r>
                        <a:rPr lang="de-DE" sz="2000" dirty="0">
                          <a:latin typeface="+mj-lt"/>
                          <a:ea typeface="Calibri"/>
                          <a:cs typeface="Times New Roman"/>
                        </a:rPr>
                        <a:t>capacity of private sector </a:t>
                      </a:r>
                      <a:r>
                        <a:rPr lang="de-DE" sz="2000" dirty="0" smtClean="0">
                          <a:latin typeface="+mj-lt"/>
                          <a:ea typeface="Calibri"/>
                          <a:cs typeface="Times New Roman"/>
                        </a:rPr>
                        <a:t>develops. </a:t>
                      </a:r>
                      <a:endParaRPr lang="en-US" sz="2000" dirty="0">
                        <a:latin typeface="+mj-lt"/>
                        <a:ea typeface="Calibri"/>
                        <a:cs typeface="Times New Roman"/>
                      </a:endParaRPr>
                    </a:p>
                    <a:p>
                      <a:pPr marL="365760" marR="0" algn="just">
                        <a:lnSpc>
                          <a:spcPct val="150000"/>
                        </a:lnSpc>
                        <a:spcBef>
                          <a:spcPts val="0"/>
                        </a:spcBef>
                        <a:spcAft>
                          <a:spcPts val="0"/>
                        </a:spcAft>
                      </a:pPr>
                      <a:r>
                        <a:rPr lang="de-DE" sz="2000" dirty="0">
                          <a:latin typeface="+mj-lt"/>
                          <a:ea typeface="Calibri"/>
                          <a:cs typeface="Times New Roman"/>
                        </a:rPr>
                        <a:t>Private </a:t>
                      </a:r>
                      <a:r>
                        <a:rPr lang="de-DE" sz="2000" dirty="0" smtClean="0">
                          <a:latin typeface="+mj-lt"/>
                          <a:ea typeface="Calibri"/>
                          <a:cs typeface="Times New Roman"/>
                        </a:rPr>
                        <a:t>sector participation </a:t>
                      </a:r>
                      <a:r>
                        <a:rPr lang="de-DE" sz="2000" dirty="0">
                          <a:latin typeface="+mj-lt"/>
                          <a:ea typeface="Calibri"/>
                          <a:cs typeface="Times New Roman"/>
                        </a:rPr>
                        <a:t>should be limited to areas with demonstrated competence</a:t>
                      </a:r>
                      <a:r>
                        <a:rPr lang="de-DE" sz="2000" dirty="0" smtClean="0">
                          <a:latin typeface="+mj-lt"/>
                          <a:ea typeface="Calibri"/>
                          <a:cs typeface="Times New Roman"/>
                        </a:rPr>
                        <a:t>. Contracting them not sustainable</a:t>
                      </a:r>
                      <a:endParaRPr lang="en-US" sz="2000" dirty="0">
                        <a:latin typeface="+mj-lt"/>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85800" y="152400"/>
            <a:ext cx="7772400" cy="762000"/>
          </a:xfrm>
        </p:spPr>
        <p:txBody>
          <a:bodyPr/>
          <a:lstStyle/>
          <a:p>
            <a:pPr eaLnBrk="1" hangingPunct="1"/>
            <a:r>
              <a:rPr lang="en-GB" altLang="en-US" b="1" smtClean="0"/>
              <a:t>Results Cont..</a:t>
            </a:r>
            <a:endParaRPr lang="en-US" altLang="en-US" b="1" smtClean="0"/>
          </a:p>
        </p:txBody>
      </p:sp>
      <p:graphicFrame>
        <p:nvGraphicFramePr>
          <p:cNvPr id="5" name="Content Placeholder 4"/>
          <p:cNvGraphicFramePr>
            <a:graphicFrameLocks noGrp="1"/>
          </p:cNvGraphicFramePr>
          <p:nvPr>
            <p:ph sz="quarter" idx="1"/>
          </p:nvPr>
        </p:nvGraphicFramePr>
        <p:xfrm>
          <a:off x="381000" y="914400"/>
          <a:ext cx="8077200" cy="5426075"/>
        </p:xfrm>
        <a:graphic>
          <a:graphicData uri="http://schemas.openxmlformats.org/drawingml/2006/table">
            <a:tbl>
              <a:tblPr firstRow="1" bandRow="1">
                <a:tableStyleId>{5C22544A-7EE6-4342-B048-85BDC9FD1C3A}</a:tableStyleId>
              </a:tblPr>
              <a:tblGrid>
                <a:gridCol w="1346200"/>
                <a:gridCol w="3325906"/>
                <a:gridCol w="3405094"/>
              </a:tblGrid>
              <a:tr h="396252">
                <a:tc>
                  <a:txBody>
                    <a:bodyPr/>
                    <a:lstStyle/>
                    <a:p>
                      <a:r>
                        <a:rPr lang="en-GB" sz="2000" dirty="0" smtClean="0">
                          <a:latin typeface="+mj-lt"/>
                        </a:rPr>
                        <a:t>Attribute</a:t>
                      </a:r>
                      <a:endParaRPr lang="en-US" sz="2000" dirty="0">
                        <a:latin typeface="+mj-lt"/>
                      </a:endParaRPr>
                    </a:p>
                  </a:txBody>
                  <a:tcPr marT="45725" marB="45725"/>
                </a:tc>
                <a:tc>
                  <a:txBody>
                    <a:bodyPr/>
                    <a:lstStyle/>
                    <a:p>
                      <a:r>
                        <a:rPr lang="en-GB" sz="2000" dirty="0" smtClean="0">
                          <a:latin typeface="+mj-lt"/>
                        </a:rPr>
                        <a:t>Interest Coalition A</a:t>
                      </a:r>
                      <a:endParaRPr lang="en-US" sz="2000" dirty="0">
                        <a:latin typeface="+mj-lt"/>
                      </a:endParaRPr>
                    </a:p>
                  </a:txBody>
                  <a:tcPr marT="45725" marB="45725"/>
                </a:tc>
                <a:tc>
                  <a:txBody>
                    <a:bodyPr/>
                    <a:lstStyle/>
                    <a:p>
                      <a:r>
                        <a:rPr lang="en-GB" sz="2000" dirty="0" smtClean="0">
                          <a:latin typeface="+mj-lt"/>
                        </a:rPr>
                        <a:t>Interest Coalition B</a:t>
                      </a:r>
                      <a:endParaRPr lang="en-US" sz="2000" dirty="0">
                        <a:latin typeface="+mj-lt"/>
                      </a:endParaRPr>
                    </a:p>
                  </a:txBody>
                  <a:tcPr marT="45725" marB="45725"/>
                </a:tc>
              </a:tr>
              <a:tr h="1371770">
                <a:tc>
                  <a:txBody>
                    <a:bodyPr/>
                    <a:lstStyle/>
                    <a:p>
                      <a:r>
                        <a:rPr lang="en-GB" sz="2000" dirty="0" smtClean="0">
                          <a:latin typeface="+mj-lt"/>
                        </a:rPr>
                        <a:t>Self Perception</a:t>
                      </a:r>
                      <a:endParaRPr lang="en-US" sz="2000" dirty="0">
                        <a:latin typeface="+mj-lt"/>
                      </a:endParaRPr>
                    </a:p>
                  </a:txBody>
                  <a:tcPr marT="45725" marB="45725"/>
                </a:tc>
                <a:tc>
                  <a:txBody>
                    <a:bodyPr/>
                    <a:lstStyle/>
                    <a:p>
                      <a:pPr marL="365760" marR="0" algn="just">
                        <a:lnSpc>
                          <a:spcPct val="150000"/>
                        </a:lnSpc>
                        <a:spcBef>
                          <a:spcPts val="0"/>
                        </a:spcBef>
                        <a:spcAft>
                          <a:spcPts val="0"/>
                        </a:spcAft>
                      </a:pPr>
                      <a:r>
                        <a:rPr lang="de-DE" sz="2000" dirty="0">
                          <a:solidFill>
                            <a:srgbClr val="000000"/>
                          </a:solidFill>
                          <a:latin typeface="+mj-lt"/>
                          <a:ea typeface="Calibri"/>
                          <a:cs typeface="Times New Roman"/>
                        </a:rPr>
                        <a:t>True reformers; defending farmers’ interests</a:t>
                      </a:r>
                      <a:endParaRPr lang="en-US" sz="2000" dirty="0">
                        <a:latin typeface="+mj-lt"/>
                        <a:ea typeface="Calibri"/>
                        <a:cs typeface="Times New Roman"/>
                      </a:endParaRPr>
                    </a:p>
                  </a:txBody>
                  <a:tcPr marL="68580" marR="68580" marT="0" marB="0"/>
                </a:tc>
                <a:tc>
                  <a:txBody>
                    <a:bodyPr/>
                    <a:lstStyle/>
                    <a:p>
                      <a:pPr marL="365760" marR="0" algn="just">
                        <a:lnSpc>
                          <a:spcPct val="150000"/>
                        </a:lnSpc>
                        <a:spcBef>
                          <a:spcPts val="0"/>
                        </a:spcBef>
                        <a:spcAft>
                          <a:spcPts val="0"/>
                        </a:spcAft>
                      </a:pPr>
                      <a:r>
                        <a:rPr lang="de-DE" sz="2000" dirty="0">
                          <a:solidFill>
                            <a:srgbClr val="000000"/>
                          </a:solidFill>
                          <a:latin typeface="+mj-lt"/>
                          <a:ea typeface="Calibri"/>
                          <a:cs typeface="Times New Roman"/>
                        </a:rPr>
                        <a:t>True understanding of the system; able to identify what can work</a:t>
                      </a:r>
                      <a:endParaRPr lang="en-US" sz="2000" dirty="0">
                        <a:latin typeface="+mj-lt"/>
                        <a:ea typeface="Calibri"/>
                        <a:cs typeface="Times New Roman"/>
                      </a:endParaRPr>
                    </a:p>
                  </a:txBody>
                  <a:tcPr marL="68580" marR="68580" marT="0" marB="0"/>
                </a:tc>
              </a:tr>
              <a:tr h="1829026">
                <a:tc>
                  <a:txBody>
                    <a:bodyPr/>
                    <a:lstStyle/>
                    <a:p>
                      <a:r>
                        <a:rPr lang="en-GB" sz="2000" dirty="0" smtClean="0">
                          <a:latin typeface="+mj-lt"/>
                        </a:rPr>
                        <a:t>Other Perception</a:t>
                      </a:r>
                      <a:endParaRPr lang="en-US" sz="2000" dirty="0">
                        <a:latin typeface="+mj-lt"/>
                      </a:endParaRPr>
                    </a:p>
                  </a:txBody>
                  <a:tcPr marT="45725" marB="45725"/>
                </a:tc>
                <a:tc>
                  <a:txBody>
                    <a:bodyPr/>
                    <a:lstStyle/>
                    <a:p>
                      <a:pPr marL="365760" marR="0" algn="just">
                        <a:lnSpc>
                          <a:spcPct val="150000"/>
                        </a:lnSpc>
                        <a:spcBef>
                          <a:spcPts val="0"/>
                        </a:spcBef>
                        <a:spcAft>
                          <a:spcPts val="0"/>
                        </a:spcAft>
                      </a:pPr>
                      <a:r>
                        <a:rPr lang="de-DE" sz="2000" dirty="0">
                          <a:solidFill>
                            <a:srgbClr val="000000"/>
                          </a:solidFill>
                          <a:latin typeface="+mj-lt"/>
                          <a:ea typeface="Calibri"/>
                          <a:cs typeface="Times New Roman"/>
                        </a:rPr>
                        <a:t>Defending vested interests of bureaucracy and </a:t>
                      </a:r>
                      <a:r>
                        <a:rPr lang="de-DE" sz="2000" dirty="0" smtClean="0">
                          <a:solidFill>
                            <a:srgbClr val="000000"/>
                          </a:solidFill>
                          <a:latin typeface="+mj-lt"/>
                          <a:ea typeface="Calibri"/>
                          <a:cs typeface="Times New Roman"/>
                        </a:rPr>
                        <a:t>politicians</a:t>
                      </a:r>
                      <a:endParaRPr lang="en-US" sz="2000" dirty="0">
                        <a:latin typeface="+mj-lt"/>
                        <a:ea typeface="Calibri"/>
                        <a:cs typeface="Times New Roman"/>
                      </a:endParaRPr>
                    </a:p>
                  </a:txBody>
                  <a:tcPr marL="68580" marR="68580" marT="0" marB="0"/>
                </a:tc>
                <a:tc>
                  <a:txBody>
                    <a:bodyPr/>
                    <a:lstStyle/>
                    <a:p>
                      <a:pPr marL="365760" marR="0" algn="just">
                        <a:lnSpc>
                          <a:spcPct val="150000"/>
                        </a:lnSpc>
                        <a:spcBef>
                          <a:spcPts val="0"/>
                        </a:spcBef>
                        <a:spcAft>
                          <a:spcPts val="0"/>
                        </a:spcAft>
                      </a:pPr>
                      <a:r>
                        <a:rPr lang="de-DE" sz="2000" dirty="0">
                          <a:solidFill>
                            <a:srgbClr val="000000"/>
                          </a:solidFill>
                          <a:latin typeface="+mj-lt"/>
                          <a:ea typeface="Calibri"/>
                          <a:cs typeface="Times New Roman"/>
                        </a:rPr>
                        <a:t>Captured by donor and their reform models; </a:t>
                      </a:r>
                      <a:r>
                        <a:rPr lang="de-DE" sz="2000" dirty="0" smtClean="0">
                          <a:solidFill>
                            <a:srgbClr val="000000"/>
                          </a:solidFill>
                          <a:latin typeface="+mj-lt"/>
                          <a:ea typeface="Calibri"/>
                          <a:cs typeface="Times New Roman"/>
                        </a:rPr>
                        <a:t>not open to locally adapted solutions</a:t>
                      </a:r>
                      <a:endParaRPr lang="en-US" sz="2000" dirty="0">
                        <a:latin typeface="+mj-lt"/>
                        <a:ea typeface="Calibri"/>
                        <a:cs typeface="Times New Roman"/>
                      </a:endParaRPr>
                    </a:p>
                  </a:txBody>
                  <a:tcPr marL="68580" marR="68580" marT="0" marB="0"/>
                </a:tc>
              </a:tr>
              <a:tr h="1829026">
                <a:tc>
                  <a:txBody>
                    <a:bodyPr/>
                    <a:lstStyle/>
                    <a:p>
                      <a:r>
                        <a:rPr lang="en-GB" sz="2000" dirty="0" smtClean="0">
                          <a:latin typeface="+mj-lt"/>
                        </a:rPr>
                        <a:t>Members</a:t>
                      </a:r>
                      <a:endParaRPr lang="en-US" sz="2000" dirty="0">
                        <a:latin typeface="+mj-lt"/>
                      </a:endParaRPr>
                    </a:p>
                  </a:txBody>
                  <a:tcPr marT="45725" marB="45725"/>
                </a:tc>
                <a:tc>
                  <a:txBody>
                    <a:bodyPr/>
                    <a:lstStyle/>
                    <a:p>
                      <a:pPr marL="365760" marR="0" algn="just">
                        <a:lnSpc>
                          <a:spcPct val="150000"/>
                        </a:lnSpc>
                        <a:spcBef>
                          <a:spcPts val="0"/>
                        </a:spcBef>
                        <a:spcAft>
                          <a:spcPts val="0"/>
                        </a:spcAft>
                      </a:pPr>
                      <a:r>
                        <a:rPr lang="de-DE" sz="2000" dirty="0">
                          <a:solidFill>
                            <a:srgbClr val="000000"/>
                          </a:solidFill>
                          <a:latin typeface="+mj-lt"/>
                          <a:ea typeface="Calibri"/>
                          <a:cs typeface="Times New Roman"/>
                        </a:rPr>
                        <a:t>Ministry of Finance,</a:t>
                      </a:r>
                      <a:endParaRPr lang="en-US" sz="2000" dirty="0">
                        <a:latin typeface="+mj-lt"/>
                        <a:ea typeface="Calibri"/>
                        <a:cs typeface="Times New Roman"/>
                      </a:endParaRPr>
                    </a:p>
                    <a:p>
                      <a:pPr marL="365760" marR="0" algn="just">
                        <a:lnSpc>
                          <a:spcPct val="150000"/>
                        </a:lnSpc>
                        <a:spcBef>
                          <a:spcPts val="0"/>
                        </a:spcBef>
                        <a:spcAft>
                          <a:spcPts val="0"/>
                        </a:spcAft>
                      </a:pPr>
                      <a:r>
                        <a:rPr lang="de-DE" sz="2000" dirty="0">
                          <a:solidFill>
                            <a:srgbClr val="000000"/>
                          </a:solidFill>
                          <a:latin typeface="+mj-lt"/>
                          <a:ea typeface="Calibri"/>
                          <a:cs typeface="Times New Roman"/>
                        </a:rPr>
                        <a:t>Donors led by World Bank, </a:t>
                      </a:r>
                      <a:endParaRPr lang="en-US" sz="2000" dirty="0">
                        <a:latin typeface="+mj-lt"/>
                        <a:ea typeface="Calibri"/>
                        <a:cs typeface="Times New Roman"/>
                      </a:endParaRPr>
                    </a:p>
                    <a:p>
                      <a:pPr marL="365760" marR="0" algn="just">
                        <a:lnSpc>
                          <a:spcPct val="150000"/>
                        </a:lnSpc>
                        <a:spcBef>
                          <a:spcPts val="0"/>
                        </a:spcBef>
                        <a:spcAft>
                          <a:spcPts val="0"/>
                        </a:spcAft>
                      </a:pPr>
                      <a:r>
                        <a:rPr lang="de-DE" sz="2000" dirty="0">
                          <a:solidFill>
                            <a:srgbClr val="000000"/>
                          </a:solidFill>
                          <a:latin typeface="+mj-lt"/>
                          <a:ea typeface="Calibri"/>
                          <a:cs typeface="Times New Roman"/>
                        </a:rPr>
                        <a:t>NAADS leadership</a:t>
                      </a:r>
                      <a:endParaRPr lang="en-US" sz="2000" dirty="0">
                        <a:latin typeface="+mj-lt"/>
                        <a:ea typeface="Calibri"/>
                        <a:cs typeface="Times New Roman"/>
                      </a:endParaRPr>
                    </a:p>
                  </a:txBody>
                  <a:tcPr marL="68580" marR="68580" marT="0" marB="0"/>
                </a:tc>
                <a:tc>
                  <a:txBody>
                    <a:bodyPr/>
                    <a:lstStyle/>
                    <a:p>
                      <a:pPr marL="365760" marR="0" algn="just">
                        <a:lnSpc>
                          <a:spcPct val="150000"/>
                        </a:lnSpc>
                        <a:spcBef>
                          <a:spcPts val="0"/>
                        </a:spcBef>
                        <a:spcAft>
                          <a:spcPts val="0"/>
                        </a:spcAft>
                      </a:pPr>
                      <a:r>
                        <a:rPr lang="de-DE" sz="2000" dirty="0">
                          <a:solidFill>
                            <a:srgbClr val="000000"/>
                          </a:solidFill>
                          <a:latin typeface="+mj-lt"/>
                          <a:ea typeface="Calibri"/>
                          <a:cs typeface="Times New Roman"/>
                        </a:rPr>
                        <a:t>Ministry of </a:t>
                      </a:r>
                      <a:r>
                        <a:rPr lang="de-DE" sz="2000" dirty="0" smtClean="0">
                          <a:solidFill>
                            <a:srgbClr val="000000"/>
                          </a:solidFill>
                          <a:latin typeface="+mj-lt"/>
                          <a:ea typeface="Calibri"/>
                          <a:cs typeface="Times New Roman"/>
                        </a:rPr>
                        <a:t>Agriculture,</a:t>
                      </a:r>
                      <a:endParaRPr lang="en-US" sz="2000" dirty="0">
                        <a:latin typeface="+mj-lt"/>
                        <a:ea typeface="Calibri"/>
                        <a:cs typeface="Times New Roman"/>
                      </a:endParaRPr>
                    </a:p>
                    <a:p>
                      <a:pPr marL="365760" marR="0" algn="just">
                        <a:lnSpc>
                          <a:spcPct val="150000"/>
                        </a:lnSpc>
                        <a:spcBef>
                          <a:spcPts val="0"/>
                        </a:spcBef>
                        <a:spcAft>
                          <a:spcPts val="0"/>
                        </a:spcAft>
                      </a:pPr>
                      <a:r>
                        <a:rPr lang="de-DE" sz="2000" dirty="0">
                          <a:solidFill>
                            <a:srgbClr val="000000"/>
                          </a:solidFill>
                          <a:latin typeface="+mj-lt"/>
                          <a:ea typeface="Calibri"/>
                          <a:cs typeface="Times New Roman"/>
                        </a:rPr>
                        <a:t>Local </a:t>
                      </a:r>
                      <a:r>
                        <a:rPr lang="de-DE" sz="2000" dirty="0" smtClean="0">
                          <a:solidFill>
                            <a:srgbClr val="000000"/>
                          </a:solidFill>
                          <a:latin typeface="+mj-lt"/>
                          <a:ea typeface="Calibri"/>
                          <a:cs typeface="Times New Roman"/>
                        </a:rPr>
                        <a:t>Governments,</a:t>
                      </a:r>
                      <a:endParaRPr lang="en-US" sz="2000" dirty="0">
                        <a:latin typeface="+mj-lt"/>
                        <a:ea typeface="Calibri"/>
                        <a:cs typeface="Times New Roman"/>
                      </a:endParaRPr>
                    </a:p>
                    <a:p>
                      <a:pPr marL="365760" marR="0" algn="just">
                        <a:lnSpc>
                          <a:spcPct val="150000"/>
                        </a:lnSpc>
                        <a:spcBef>
                          <a:spcPts val="0"/>
                        </a:spcBef>
                        <a:spcAft>
                          <a:spcPts val="0"/>
                        </a:spcAft>
                      </a:pPr>
                      <a:r>
                        <a:rPr lang="de-DE" sz="2000" dirty="0">
                          <a:solidFill>
                            <a:srgbClr val="000000"/>
                          </a:solidFill>
                          <a:latin typeface="+mj-lt"/>
                          <a:ea typeface="Calibri"/>
                          <a:cs typeface="Times New Roman"/>
                        </a:rPr>
                        <a:t>NARO, PMA, Academia</a:t>
                      </a:r>
                      <a:endParaRPr lang="en-US" sz="2000" dirty="0">
                        <a:latin typeface="+mj-lt"/>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228600"/>
            <a:ext cx="90678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ight Arrow 2"/>
          <p:cNvSpPr/>
          <p:nvPr/>
        </p:nvSpPr>
        <p:spPr>
          <a:xfrm>
            <a:off x="609600" y="1371600"/>
            <a:ext cx="7543800" cy="129540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460" name="TextBox 1"/>
          <p:cNvSpPr txBox="1">
            <a:spLocks noChangeArrowheads="1"/>
          </p:cNvSpPr>
          <p:nvPr/>
        </p:nvSpPr>
        <p:spPr bwMode="auto">
          <a:xfrm>
            <a:off x="609600" y="1665288"/>
            <a:ext cx="71628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800"/>
              <a:t>Coalition A dominates and is able to exclude Coalition B from the process of creating NAADS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graphicFrame>
        <p:nvGraphicFramePr>
          <p:cNvPr id="20483" name="Object 4"/>
          <p:cNvGraphicFramePr>
            <a:graphicFrameLocks noChangeAspect="1"/>
          </p:cNvGraphicFramePr>
          <p:nvPr/>
        </p:nvGraphicFramePr>
        <p:xfrm>
          <a:off x="69850" y="990600"/>
          <a:ext cx="9002713" cy="5867400"/>
        </p:xfrm>
        <a:graphic>
          <a:graphicData uri="http://schemas.openxmlformats.org/presentationml/2006/ole">
            <mc:AlternateContent xmlns:mc="http://schemas.openxmlformats.org/markup-compatibility/2006">
              <mc:Choice xmlns:v="urn:schemas-microsoft-com:vml" Requires="v">
                <p:oleObj spid="_x0000_s20486" name="Slide" r:id="rId3" imgW="3391069" imgH="2543441" progId="PowerPoint.Slide.12">
                  <p:embed/>
                </p:oleObj>
              </mc:Choice>
              <mc:Fallback>
                <p:oleObj name="Slide" r:id="rId3" imgW="3391069" imgH="2543441" progId="PowerPoint.Slide.12">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850" y="990600"/>
                        <a:ext cx="9002713"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Right Arrow 4"/>
          <p:cNvSpPr/>
          <p:nvPr/>
        </p:nvSpPr>
        <p:spPr>
          <a:xfrm>
            <a:off x="457200" y="163513"/>
            <a:ext cx="8077200" cy="129540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485" name="TextBox 5"/>
          <p:cNvSpPr txBox="1">
            <a:spLocks noChangeArrowheads="1"/>
          </p:cNvSpPr>
          <p:nvPr/>
        </p:nvSpPr>
        <p:spPr bwMode="auto">
          <a:xfrm>
            <a:off x="457200" y="457200"/>
            <a:ext cx="8077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800"/>
              <a:t>Coalition B is able to increase its influence, but no consensus is achieved; </a:t>
            </a:r>
            <a:br>
              <a:rPr lang="en-US" altLang="en-US" sz="1800"/>
            </a:br>
            <a:r>
              <a:rPr lang="en-US" altLang="en-US" sz="1800"/>
              <a:t>this situation facilitates increasing direct political influence by the President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533400" y="3175"/>
            <a:ext cx="7772400" cy="914400"/>
          </a:xfrm>
        </p:spPr>
        <p:txBody>
          <a:bodyPr/>
          <a:lstStyle/>
          <a:p>
            <a:pPr eaLnBrk="1" hangingPunct="1"/>
            <a:r>
              <a:rPr lang="en-GB" altLang="en-US" b="1" smtClean="0"/>
              <a:t>Discussion</a:t>
            </a:r>
            <a:endParaRPr lang="en-US" altLang="en-US" b="1" smtClean="0"/>
          </a:p>
        </p:txBody>
      </p:sp>
      <p:sp>
        <p:nvSpPr>
          <p:cNvPr id="15363" name="Content Placeholder 2"/>
          <p:cNvSpPr>
            <a:spLocks noGrp="1"/>
          </p:cNvSpPr>
          <p:nvPr>
            <p:ph sz="quarter" idx="1"/>
          </p:nvPr>
        </p:nvSpPr>
        <p:spPr>
          <a:xfrm>
            <a:off x="685800" y="1143000"/>
            <a:ext cx="7696200" cy="5715000"/>
          </a:xfrm>
        </p:spPr>
        <p:txBody>
          <a:bodyPr/>
          <a:lstStyle/>
          <a:p>
            <a:pPr marL="274320" indent="-274320" algn="just" eaLnBrk="1" fontAlgn="auto" hangingPunct="1">
              <a:spcBef>
                <a:spcPts val="580"/>
              </a:spcBef>
              <a:spcAft>
                <a:spcPts val="0"/>
              </a:spcAft>
              <a:buFont typeface="Wingdings 2"/>
              <a:buChar char=""/>
              <a:defRPr/>
            </a:pPr>
            <a:r>
              <a:rPr lang="en-US" sz="2800" dirty="0" smtClean="0"/>
              <a:t>The established view for the failure of the agricultural extension reforms in Uganda, is that the NAADS program was politically captured. </a:t>
            </a:r>
          </a:p>
          <a:p>
            <a:pPr marL="274320" indent="-274320" algn="just" eaLnBrk="1" fontAlgn="auto" hangingPunct="1">
              <a:spcBef>
                <a:spcPts val="580"/>
              </a:spcBef>
              <a:spcAft>
                <a:spcPts val="0"/>
              </a:spcAft>
              <a:buFont typeface="Wingdings 2"/>
              <a:buChar char=""/>
              <a:defRPr/>
            </a:pPr>
            <a:r>
              <a:rPr lang="en-US" sz="2800" dirty="0" smtClean="0"/>
              <a:t>This study shows that the extension reform process was shaped by the interaction of two advocacy coalitions with conflicting belief systems.</a:t>
            </a:r>
          </a:p>
          <a:p>
            <a:pPr marL="274320" indent="-274320" algn="just" eaLnBrk="1" fontAlgn="auto" hangingPunct="1">
              <a:spcBef>
                <a:spcPts val="580"/>
              </a:spcBef>
              <a:spcAft>
                <a:spcPts val="0"/>
              </a:spcAft>
              <a:buFont typeface="Wingdings 2"/>
              <a:buChar char=""/>
              <a:defRPr/>
            </a:pPr>
            <a:r>
              <a:rPr lang="en-US" sz="2800" dirty="0" smtClean="0"/>
              <a:t>The inability to achieve a consensus between these coalitions played a key role for the failure of NAADS, as it was associated with lack of ownership and lack of participation in NAADS’ design and implementation.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800" y="228600"/>
            <a:ext cx="7772400" cy="609600"/>
          </a:xfrm>
        </p:spPr>
        <p:txBody>
          <a:bodyPr>
            <a:normAutofit fontScale="90000"/>
          </a:bodyPr>
          <a:lstStyle/>
          <a:p>
            <a:pPr eaLnBrk="1" fontAlgn="auto" hangingPunct="1">
              <a:spcAft>
                <a:spcPts val="0"/>
              </a:spcAft>
              <a:defRPr/>
            </a:pPr>
            <a:r>
              <a:rPr lang="en-GB" b="1" dirty="0" smtClean="0"/>
              <a:t>Conclusion</a:t>
            </a:r>
            <a:endParaRPr lang="en-US" b="1" dirty="0" smtClean="0"/>
          </a:p>
        </p:txBody>
      </p:sp>
      <p:sp>
        <p:nvSpPr>
          <p:cNvPr id="16387" name="Content Placeholder 2"/>
          <p:cNvSpPr>
            <a:spLocks noGrp="1"/>
          </p:cNvSpPr>
          <p:nvPr>
            <p:ph sz="quarter" idx="1"/>
          </p:nvPr>
        </p:nvSpPr>
        <p:spPr>
          <a:xfrm>
            <a:off x="685800" y="1168400"/>
            <a:ext cx="7772400" cy="5715000"/>
          </a:xfrm>
        </p:spPr>
        <p:txBody>
          <a:bodyPr/>
          <a:lstStyle/>
          <a:p>
            <a:pPr marL="274320" indent="-274320" algn="just" eaLnBrk="1" fontAlgn="auto" hangingPunct="1">
              <a:spcBef>
                <a:spcPts val="580"/>
              </a:spcBef>
              <a:spcAft>
                <a:spcPts val="0"/>
              </a:spcAft>
              <a:buFont typeface="Wingdings 2"/>
              <a:buChar char=""/>
              <a:defRPr/>
            </a:pPr>
            <a:r>
              <a:rPr lang="en-US" sz="2800" dirty="0" smtClean="0"/>
              <a:t>This study provides an insight into the reasons why a reform program that received worldwide attention (Chapman and Tripp 2003), could not meet expected results</a:t>
            </a:r>
          </a:p>
          <a:p>
            <a:pPr marL="274320" indent="-274320" algn="just" eaLnBrk="1" fontAlgn="auto" hangingPunct="1">
              <a:spcBef>
                <a:spcPts val="580"/>
              </a:spcBef>
              <a:spcAft>
                <a:spcPts val="0"/>
              </a:spcAft>
              <a:buFont typeface="Wingdings 2"/>
              <a:buChar char=""/>
              <a:defRPr/>
            </a:pPr>
            <a:r>
              <a:rPr lang="en-US" sz="2800" dirty="0" smtClean="0"/>
              <a:t> As a way forward, the findings of this study suggest a need to build consensus among the policy actors to ensure ownership of the reform program, leading to its legitimacy and enhanced commitment by key institutional actors. </a:t>
            </a:r>
          </a:p>
          <a:p>
            <a:pPr marL="274320" indent="-274320" algn="just" eaLnBrk="1" fontAlgn="auto" hangingPunct="1">
              <a:spcBef>
                <a:spcPts val="580"/>
              </a:spcBef>
              <a:spcAft>
                <a:spcPts val="0"/>
              </a:spcAft>
              <a:buFont typeface="Wingdings 2"/>
              <a:buChar char=""/>
              <a:defRPr/>
            </a:pPr>
            <a:r>
              <a:rPr lang="en-US" sz="2800" dirty="0" smtClean="0"/>
              <a:t>This need to build consensus, ownership and legitimacy in the extension reform process, may be of relevance elsewhere in Africa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b="1" smtClean="0"/>
              <a:t>Acknowledgement</a:t>
            </a:r>
          </a:p>
        </p:txBody>
      </p:sp>
      <p:sp>
        <p:nvSpPr>
          <p:cNvPr id="3" name="Content Placeholder 2"/>
          <p:cNvSpPr>
            <a:spLocks noGrp="1"/>
          </p:cNvSpPr>
          <p:nvPr>
            <p:ph sz="quarter" idx="1"/>
          </p:nvPr>
        </p:nvSpPr>
        <p:spPr/>
        <p:txBody>
          <a:bodyPr/>
          <a:lstStyle/>
          <a:p>
            <a:pPr>
              <a:defRPr/>
            </a:pPr>
            <a:r>
              <a:rPr lang="en-US" dirty="0" smtClean="0"/>
              <a:t>The Ministry of Agriculture, Animal Industry and Fisheries of the Republic of Uganda</a:t>
            </a:r>
          </a:p>
          <a:p>
            <a:pPr>
              <a:defRPr/>
            </a:pPr>
            <a:r>
              <a:rPr lang="en-US" dirty="0" smtClean="0"/>
              <a:t>The United States Agency for International Development</a:t>
            </a:r>
          </a:p>
          <a:p>
            <a:pPr>
              <a:defRPr/>
            </a:pPr>
            <a:r>
              <a:rPr lang="en-US" dirty="0" smtClean="0"/>
              <a:t>The International Food Policy Research Institute</a:t>
            </a:r>
          </a:p>
          <a:p>
            <a:pPr>
              <a:defRPr/>
            </a:pPr>
            <a:r>
              <a:rPr lang="en-US" dirty="0" smtClean="0"/>
              <a:t>Dr. </a:t>
            </a:r>
            <a:r>
              <a:rPr lang="en-US" dirty="0" err="1" smtClean="0"/>
              <a:t>Prossy</a:t>
            </a:r>
            <a:r>
              <a:rPr lang="en-US" dirty="0" smtClean="0"/>
              <a:t> </a:t>
            </a:r>
            <a:r>
              <a:rPr lang="en-US" dirty="0" err="1" smtClean="0"/>
              <a:t>Isubikalu</a:t>
            </a:r>
            <a:endParaRPr lang="en-US" dirty="0" smtClean="0"/>
          </a:p>
          <a:p>
            <a:pPr>
              <a:defRPr/>
            </a:pPr>
            <a:r>
              <a:rPr lang="en-US" dirty="0" smtClean="0"/>
              <a:t>Professor </a:t>
            </a:r>
            <a:r>
              <a:rPr lang="en-US" dirty="0" err="1" smtClean="0"/>
              <a:t>Arseni</a:t>
            </a:r>
            <a:r>
              <a:rPr lang="en-US" dirty="0" smtClean="0"/>
              <a:t> </a:t>
            </a:r>
            <a:r>
              <a:rPr lang="en-US" dirty="0" err="1" smtClean="0"/>
              <a:t>Semana</a:t>
            </a:r>
            <a:endParaRPr lang="en-US" dirty="0" smtClean="0"/>
          </a:p>
          <a:p>
            <a:pPr>
              <a:defRPr/>
            </a:pPr>
            <a:r>
              <a:rPr lang="en-US" dirty="0" smtClean="0"/>
              <a:t>Associate Professor Margaret N. </a:t>
            </a:r>
            <a:r>
              <a:rPr lang="en-US" dirty="0" err="1" smtClean="0"/>
              <a:t>Mangheni</a:t>
            </a:r>
            <a:endParaRPr lang="en-US" dirty="0" smtClean="0"/>
          </a:p>
          <a:p>
            <a:pPr>
              <a:buFont typeface="Wingdings 2" panose="05020102010507070707" pitchFamily="18" charset="2"/>
              <a:buNone/>
              <a:defRPr/>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381000" y="0"/>
            <a:ext cx="8305800" cy="1143000"/>
          </a:xfrm>
        </p:spPr>
        <p:txBody>
          <a:bodyPr/>
          <a:lstStyle/>
          <a:p>
            <a:r>
              <a:rPr lang="en-US" altLang="en-US" sz="6600" b="1" smtClean="0"/>
              <a:t>THANK YOU</a:t>
            </a:r>
          </a:p>
        </p:txBody>
      </p:sp>
      <p:sp>
        <p:nvSpPr>
          <p:cNvPr id="3" name="Content Placeholder 2"/>
          <p:cNvSpPr>
            <a:spLocks noGrp="1"/>
          </p:cNvSpPr>
          <p:nvPr>
            <p:ph sz="quarter" idx="1"/>
          </p:nvPr>
        </p:nvSpPr>
        <p:spPr/>
        <p:txBody>
          <a:bodyPr/>
          <a:lstStyle/>
          <a:p>
            <a:pPr>
              <a:buFont typeface="Wingdings 2" panose="05020102010507070707" pitchFamily="18" charset="2"/>
              <a:buNone/>
              <a:defRPr/>
            </a:pPr>
            <a:r>
              <a:rPr lang="en-US" sz="6000" dirty="0" smtClean="0"/>
              <a:t> </a:t>
            </a:r>
            <a:endParaRPr lang="en-US" sz="6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GB" altLang="en-US" smtClean="0"/>
              <a:t>Paper Outline</a:t>
            </a:r>
            <a:endParaRPr lang="en-US" altLang="en-US" smtClean="0"/>
          </a:p>
        </p:txBody>
      </p:sp>
      <p:sp>
        <p:nvSpPr>
          <p:cNvPr id="3075" name="Content Placeholder 2"/>
          <p:cNvSpPr>
            <a:spLocks noGrp="1"/>
          </p:cNvSpPr>
          <p:nvPr>
            <p:ph sz="quarter" idx="1"/>
          </p:nvPr>
        </p:nvSpPr>
        <p:spPr/>
        <p:txBody>
          <a:bodyPr/>
          <a:lstStyle/>
          <a:p>
            <a:pPr marL="274320" indent="-274320" eaLnBrk="1" fontAlgn="auto" hangingPunct="1">
              <a:spcBef>
                <a:spcPts val="580"/>
              </a:spcBef>
              <a:spcAft>
                <a:spcPts val="0"/>
              </a:spcAft>
              <a:buFont typeface="Wingdings 2"/>
              <a:buChar char=""/>
              <a:defRPr/>
            </a:pPr>
            <a:r>
              <a:rPr lang="en-GB" sz="2800" smtClean="0"/>
              <a:t>Introduction</a:t>
            </a:r>
          </a:p>
          <a:p>
            <a:pPr marL="274320" indent="-274320" eaLnBrk="1" fontAlgn="auto" hangingPunct="1">
              <a:spcBef>
                <a:spcPts val="580"/>
              </a:spcBef>
              <a:spcAft>
                <a:spcPts val="0"/>
              </a:spcAft>
              <a:buFont typeface="Wingdings 2"/>
              <a:buChar char=""/>
              <a:defRPr/>
            </a:pPr>
            <a:r>
              <a:rPr lang="en-GB" sz="2800" smtClean="0"/>
              <a:t>Problem statement</a:t>
            </a:r>
          </a:p>
          <a:p>
            <a:pPr marL="274320" indent="-274320" eaLnBrk="1" fontAlgn="auto" hangingPunct="1">
              <a:spcBef>
                <a:spcPts val="580"/>
              </a:spcBef>
              <a:spcAft>
                <a:spcPts val="0"/>
              </a:spcAft>
              <a:buFont typeface="Wingdings 2"/>
              <a:buChar char=""/>
              <a:defRPr/>
            </a:pPr>
            <a:r>
              <a:rPr lang="en-GB" sz="2800" smtClean="0"/>
              <a:t>Methodology</a:t>
            </a:r>
          </a:p>
          <a:p>
            <a:pPr marL="274320" indent="-274320" eaLnBrk="1" fontAlgn="auto" hangingPunct="1">
              <a:spcBef>
                <a:spcPts val="580"/>
              </a:spcBef>
              <a:spcAft>
                <a:spcPts val="0"/>
              </a:spcAft>
              <a:buFont typeface="Wingdings 2"/>
              <a:buChar char=""/>
              <a:defRPr/>
            </a:pPr>
            <a:r>
              <a:rPr lang="en-GB" sz="2800" smtClean="0"/>
              <a:t>Results</a:t>
            </a:r>
          </a:p>
          <a:p>
            <a:pPr marL="274320" indent="-274320" eaLnBrk="1" fontAlgn="auto" hangingPunct="1">
              <a:spcBef>
                <a:spcPts val="580"/>
              </a:spcBef>
              <a:spcAft>
                <a:spcPts val="0"/>
              </a:spcAft>
              <a:buFont typeface="Wingdings 2"/>
              <a:buChar char=""/>
              <a:defRPr/>
            </a:pPr>
            <a:r>
              <a:rPr lang="en-GB" sz="2800" smtClean="0"/>
              <a:t>Discussion</a:t>
            </a:r>
          </a:p>
          <a:p>
            <a:pPr marL="274320" indent="-274320" eaLnBrk="1" fontAlgn="auto" hangingPunct="1">
              <a:spcBef>
                <a:spcPts val="580"/>
              </a:spcBef>
              <a:spcAft>
                <a:spcPts val="0"/>
              </a:spcAft>
              <a:buFont typeface="Wingdings 2"/>
              <a:buChar char=""/>
              <a:defRPr/>
            </a:pPr>
            <a:r>
              <a:rPr lang="en-GB" sz="2800" smtClean="0"/>
              <a:t>Conclusions and Recommendations</a:t>
            </a:r>
            <a:endParaRPr lang="en-US" sz="28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GB" altLang="en-US" smtClean="0"/>
              <a:t>Introduction</a:t>
            </a:r>
            <a:endParaRPr lang="en-US" altLang="en-US" smtClean="0"/>
          </a:p>
        </p:txBody>
      </p:sp>
      <p:sp>
        <p:nvSpPr>
          <p:cNvPr id="4099" name="Content Placeholder 2"/>
          <p:cNvSpPr>
            <a:spLocks noGrp="1"/>
          </p:cNvSpPr>
          <p:nvPr>
            <p:ph sz="quarter" idx="1"/>
          </p:nvPr>
        </p:nvSpPr>
        <p:spPr/>
        <p:txBody>
          <a:bodyPr>
            <a:normAutofit lnSpcReduction="10000"/>
          </a:bodyPr>
          <a:lstStyle/>
          <a:p>
            <a:pPr marL="274320" indent="-274320" algn="just" eaLnBrk="1" fontAlgn="auto" hangingPunct="1">
              <a:spcBef>
                <a:spcPts val="580"/>
              </a:spcBef>
              <a:spcAft>
                <a:spcPts val="0"/>
              </a:spcAft>
              <a:buFont typeface="Wingdings 2"/>
              <a:buChar char=""/>
              <a:defRPr/>
            </a:pPr>
            <a:r>
              <a:rPr lang="en-US" sz="2800" dirty="0" smtClean="0"/>
              <a:t>One of the key challenges facing the agricultural sector in Uganda is the lack of an efficient farmer-extension-research-linkage </a:t>
            </a:r>
          </a:p>
          <a:p>
            <a:pPr marL="274320" indent="-274320" algn="just" eaLnBrk="1" fontAlgn="auto" hangingPunct="1">
              <a:spcBef>
                <a:spcPts val="580"/>
              </a:spcBef>
              <a:spcAft>
                <a:spcPts val="0"/>
              </a:spcAft>
              <a:buFont typeface="Wingdings 2"/>
              <a:buChar char=""/>
              <a:defRPr/>
            </a:pPr>
            <a:r>
              <a:rPr lang="en-US" sz="2800" dirty="0" smtClean="0"/>
              <a:t>In response to this challenge, Uganda in 2001 adopted the most far reaching agricultural extension reform in Africa, spearheaded by NAADS program</a:t>
            </a:r>
          </a:p>
          <a:p>
            <a:pPr marL="274320" indent="-274320" algn="just" eaLnBrk="1" fontAlgn="auto" hangingPunct="1">
              <a:spcBef>
                <a:spcPts val="580"/>
              </a:spcBef>
              <a:spcAft>
                <a:spcPts val="0"/>
              </a:spcAft>
              <a:buFont typeface="Wingdings 2"/>
              <a:buChar char=""/>
              <a:defRPr/>
            </a:pPr>
            <a:r>
              <a:rPr lang="en-US" sz="2800" dirty="0"/>
              <a:t>The NAADS Program adopted a decentralized, farmer owned and private sector serviced contract extension system; a complete departure from the centralized public extension system</a:t>
            </a:r>
          </a:p>
          <a:p>
            <a:pPr marL="274320" indent="-274320" algn="just" eaLnBrk="1" fontAlgn="auto" hangingPunct="1">
              <a:spcBef>
                <a:spcPts val="580"/>
              </a:spcBef>
              <a:spcAft>
                <a:spcPts val="0"/>
              </a:spcAft>
              <a:buFont typeface="Wingdings 2"/>
              <a:buChar char=""/>
              <a:defRPr/>
            </a:pPr>
            <a:r>
              <a:rPr lang="en-GB" sz="2800" dirty="0"/>
              <a:t>This reform model was in line with the neoliberal policies promoted by the World Bank</a:t>
            </a:r>
            <a:endParaRPr lang="en-US" sz="2800" dirty="0"/>
          </a:p>
          <a:p>
            <a:pPr marL="0" indent="0" algn="just" eaLnBrk="1" fontAlgn="auto" hangingPunct="1">
              <a:spcBef>
                <a:spcPts val="580"/>
              </a:spcBef>
              <a:spcAft>
                <a:spcPts val="0"/>
              </a:spcAft>
              <a:buFont typeface="Wingdings 2"/>
              <a:buNone/>
              <a:defRPr/>
            </a:pPr>
            <a:endParaRPr lang="en-US" sz="2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09600" y="457200"/>
            <a:ext cx="7772400" cy="609600"/>
          </a:xfrm>
        </p:spPr>
        <p:txBody>
          <a:bodyPr>
            <a:normAutofit fontScale="90000"/>
          </a:bodyPr>
          <a:lstStyle/>
          <a:p>
            <a:pPr eaLnBrk="1" fontAlgn="auto" hangingPunct="1">
              <a:spcAft>
                <a:spcPts val="0"/>
              </a:spcAft>
              <a:defRPr/>
            </a:pPr>
            <a:r>
              <a:rPr lang="en-GB" b="1" dirty="0" smtClean="0"/>
              <a:t>Problem Statement</a:t>
            </a:r>
            <a:endParaRPr lang="en-US" b="1" dirty="0" smtClean="0"/>
          </a:p>
        </p:txBody>
      </p:sp>
      <p:sp>
        <p:nvSpPr>
          <p:cNvPr id="6147" name="Content Placeholder 2"/>
          <p:cNvSpPr>
            <a:spLocks noGrp="1"/>
          </p:cNvSpPr>
          <p:nvPr>
            <p:ph sz="quarter" idx="1"/>
          </p:nvPr>
        </p:nvSpPr>
        <p:spPr>
          <a:xfrm>
            <a:off x="609600" y="1371600"/>
            <a:ext cx="7848600" cy="4953000"/>
          </a:xfrm>
        </p:spPr>
        <p:txBody>
          <a:bodyPr/>
          <a:lstStyle/>
          <a:p>
            <a:pPr marL="274320" indent="-274320" algn="just" eaLnBrk="1" fontAlgn="auto" hangingPunct="1">
              <a:spcBef>
                <a:spcPts val="580"/>
              </a:spcBef>
              <a:spcAft>
                <a:spcPts val="0"/>
              </a:spcAft>
              <a:buFont typeface="Wingdings 2"/>
              <a:buChar char=""/>
              <a:defRPr/>
            </a:pPr>
            <a:r>
              <a:rPr lang="en-US" sz="2800" smtClean="0"/>
              <a:t>Studies conducted over NAADS implementation period showed mixed results regarding the performance of the program.</a:t>
            </a:r>
          </a:p>
          <a:p>
            <a:pPr marL="274320" indent="-274320" algn="just" eaLnBrk="1" fontAlgn="auto" hangingPunct="1">
              <a:spcBef>
                <a:spcPts val="580"/>
              </a:spcBef>
              <a:spcAft>
                <a:spcPts val="0"/>
              </a:spcAft>
              <a:buFont typeface="Wingdings 2"/>
              <a:buChar char=""/>
              <a:defRPr/>
            </a:pPr>
            <a:r>
              <a:rPr lang="en-US" sz="2800" smtClean="0"/>
              <a:t>Some studies showed favourable evaluation (</a:t>
            </a:r>
            <a:r>
              <a:rPr lang="en-GB" smtClean="0"/>
              <a:t>Adipala </a:t>
            </a:r>
            <a:r>
              <a:rPr lang="en-GB" i="1" smtClean="0"/>
              <a:t>et al</a:t>
            </a:r>
            <a:r>
              <a:rPr lang="en-GB" smtClean="0"/>
              <a:t>. 2003, Friis-Hansen </a:t>
            </a:r>
            <a:r>
              <a:rPr lang="en-GB" i="1" smtClean="0"/>
              <a:t>et al.</a:t>
            </a:r>
            <a:r>
              <a:rPr lang="en-GB" smtClean="0"/>
              <a:t> 2004, Scanagri UK Ltd 2005, IFPRI 2007, ITAD Ltd 2008 and IFPRI 2011</a:t>
            </a:r>
            <a:r>
              <a:rPr lang="en-US" sz="2800" smtClean="0"/>
              <a:t>)</a:t>
            </a:r>
          </a:p>
          <a:p>
            <a:pPr marL="274320" indent="-274320" algn="just" eaLnBrk="1" fontAlgn="auto" hangingPunct="1">
              <a:spcBef>
                <a:spcPts val="580"/>
              </a:spcBef>
              <a:spcAft>
                <a:spcPts val="0"/>
              </a:spcAft>
              <a:buFont typeface="Wingdings 2"/>
              <a:buChar char=""/>
              <a:defRPr/>
            </a:pPr>
            <a:r>
              <a:rPr lang="en-US" sz="2800" smtClean="0"/>
              <a:t>Other studies were critical (</a:t>
            </a:r>
            <a:r>
              <a:rPr lang="en-GB" smtClean="0"/>
              <a:t>Musemakweri 2007, Parkinson 2009, World Bank 2010 and Feder </a:t>
            </a:r>
            <a:r>
              <a:rPr lang="en-GB" i="1" smtClean="0"/>
              <a:t>et al.</a:t>
            </a:r>
            <a:r>
              <a:rPr lang="en-GB" smtClean="0"/>
              <a:t> 2011, </a:t>
            </a:r>
            <a:r>
              <a:rPr lang="en-US" smtClean="0"/>
              <a:t>Mangheni </a:t>
            </a:r>
            <a:r>
              <a:rPr lang="en-US" i="1" smtClean="0"/>
              <a:t>et al.</a:t>
            </a:r>
            <a:r>
              <a:rPr lang="en-US" smtClean="0"/>
              <a:t> 2003, Ramirez 2003 and Obaa </a:t>
            </a:r>
            <a:r>
              <a:rPr lang="en-US" i="1" smtClean="0"/>
              <a:t>et al.</a:t>
            </a:r>
            <a:r>
              <a:rPr lang="en-US" smtClean="0"/>
              <a:t> 2004</a:t>
            </a:r>
            <a:r>
              <a:rPr lang="en-US" sz="2800" smtClean="0"/>
              <a:t>)</a:t>
            </a:r>
          </a:p>
          <a:p>
            <a:pPr marL="274320" indent="-274320" algn="just" eaLnBrk="1" fontAlgn="auto" hangingPunct="1">
              <a:spcBef>
                <a:spcPts val="580"/>
              </a:spcBef>
              <a:spcAft>
                <a:spcPts val="0"/>
              </a:spcAft>
              <a:buFont typeface="Wingdings 2"/>
              <a:buChar char=""/>
              <a:defRPr/>
            </a:pPr>
            <a:endParaRPr lang="en-US" sz="2800" smtClean="0"/>
          </a:p>
          <a:p>
            <a:pPr marL="274320" indent="-274320" algn="just" eaLnBrk="1" fontAlgn="auto" hangingPunct="1">
              <a:spcBef>
                <a:spcPts val="580"/>
              </a:spcBef>
              <a:spcAft>
                <a:spcPts val="0"/>
              </a:spcAft>
              <a:buFont typeface="Wingdings 2"/>
              <a:buChar char=""/>
              <a:defRPr/>
            </a:pPr>
            <a:endParaRPr lang="en-US" sz="28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28600"/>
            <a:ext cx="7772400" cy="1143000"/>
          </a:xfrm>
        </p:spPr>
        <p:txBody>
          <a:bodyPr/>
          <a:lstStyle/>
          <a:p>
            <a:pPr eaLnBrk="1" hangingPunct="1"/>
            <a:r>
              <a:rPr lang="en-GB" altLang="en-US" b="1" smtClean="0"/>
              <a:t>Problem Statement Cont..</a:t>
            </a:r>
            <a:endParaRPr lang="en-US" altLang="en-US" b="1" smtClean="0"/>
          </a:p>
        </p:txBody>
      </p:sp>
      <p:sp>
        <p:nvSpPr>
          <p:cNvPr id="7171" name="Content Placeholder 2"/>
          <p:cNvSpPr>
            <a:spLocks noGrp="1"/>
          </p:cNvSpPr>
          <p:nvPr>
            <p:ph sz="quarter" idx="1"/>
          </p:nvPr>
        </p:nvSpPr>
        <p:spPr>
          <a:xfrm>
            <a:off x="533400" y="1219200"/>
            <a:ext cx="7924800" cy="5334000"/>
          </a:xfrm>
        </p:spPr>
        <p:txBody>
          <a:bodyPr>
            <a:normAutofit lnSpcReduction="10000"/>
          </a:bodyPr>
          <a:lstStyle/>
          <a:p>
            <a:pPr marL="274320" indent="-274320" algn="just" eaLnBrk="1" fontAlgn="auto" hangingPunct="1">
              <a:spcBef>
                <a:spcPts val="580"/>
              </a:spcBef>
              <a:spcAft>
                <a:spcPts val="0"/>
              </a:spcAft>
              <a:buFont typeface="Wingdings 2"/>
              <a:buChar char=""/>
              <a:defRPr/>
            </a:pPr>
            <a:r>
              <a:rPr lang="en-US" sz="2800" smtClean="0"/>
              <a:t>However, </a:t>
            </a:r>
            <a:r>
              <a:rPr lang="en-GB" sz="2800" smtClean="0"/>
              <a:t>agricultural production statistics consistently showed a steady decline in real growth in agricultural output ( 7.9% in 2000/01 to 0.7% in 2007/08)  </a:t>
            </a:r>
          </a:p>
          <a:p>
            <a:pPr marL="274320" indent="-274320" algn="just" eaLnBrk="1" fontAlgn="auto" hangingPunct="1">
              <a:spcBef>
                <a:spcPts val="580"/>
              </a:spcBef>
              <a:spcAft>
                <a:spcPts val="0"/>
              </a:spcAft>
              <a:buFont typeface="Wingdings 2"/>
              <a:buChar char=""/>
              <a:defRPr/>
            </a:pPr>
            <a:r>
              <a:rPr lang="en-GB" sz="2800" smtClean="0"/>
              <a:t>The national service delivery surveys conducted over the same period also revealed that only about 10% of the farmers received extension services </a:t>
            </a:r>
          </a:p>
          <a:p>
            <a:pPr marL="274320" indent="-274320" algn="just" eaLnBrk="1" fontAlgn="auto" hangingPunct="1">
              <a:spcBef>
                <a:spcPts val="580"/>
              </a:spcBef>
              <a:spcAft>
                <a:spcPts val="0"/>
              </a:spcAft>
              <a:buFont typeface="Wingdings 2"/>
              <a:buChar char=""/>
              <a:defRPr/>
            </a:pPr>
            <a:r>
              <a:rPr lang="en-GB" sz="2800" smtClean="0"/>
              <a:t>This study therefore, sought to establish why the NAADS reform program, which consumed over 40% of the national agricultural budget, appear not to have yielded satisfactory results</a:t>
            </a:r>
            <a:endParaRPr lang="en-US" sz="2800" smtClean="0"/>
          </a:p>
          <a:p>
            <a:pPr marL="274320" indent="-274320" algn="just" eaLnBrk="1" fontAlgn="auto" hangingPunct="1">
              <a:spcBef>
                <a:spcPts val="580"/>
              </a:spcBef>
              <a:spcAft>
                <a:spcPts val="0"/>
              </a:spcAft>
              <a:buFont typeface="Wingdings 2"/>
              <a:buChar char=""/>
              <a:defRPr/>
            </a:pPr>
            <a:endParaRPr lang="en-GB" sz="28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GB" altLang="en-US" b="1" smtClean="0"/>
              <a:t>Methodology</a:t>
            </a:r>
            <a:endParaRPr lang="en-US" altLang="en-US" b="1" smtClean="0"/>
          </a:p>
        </p:txBody>
      </p:sp>
      <p:sp>
        <p:nvSpPr>
          <p:cNvPr id="8195" name="Content Placeholder 2"/>
          <p:cNvSpPr>
            <a:spLocks noGrp="1"/>
          </p:cNvSpPr>
          <p:nvPr>
            <p:ph sz="quarter" idx="1"/>
          </p:nvPr>
        </p:nvSpPr>
        <p:spPr>
          <a:xfrm>
            <a:off x="533400" y="1600200"/>
            <a:ext cx="7924800" cy="4495800"/>
          </a:xfrm>
        </p:spPr>
        <p:txBody>
          <a:bodyPr/>
          <a:lstStyle/>
          <a:p>
            <a:pPr marL="274320" indent="-274320" algn="just" eaLnBrk="1" fontAlgn="auto" hangingPunct="1">
              <a:spcBef>
                <a:spcPts val="580"/>
              </a:spcBef>
              <a:spcAft>
                <a:spcPts val="0"/>
              </a:spcAft>
              <a:buFont typeface="Wingdings 2"/>
              <a:buChar char=""/>
              <a:defRPr/>
            </a:pPr>
            <a:r>
              <a:rPr lang="en-GB" sz="2800" smtClean="0"/>
              <a:t>The study focused on the policy process involved in the planning and implementation of the agricultural extension reform </a:t>
            </a:r>
          </a:p>
          <a:p>
            <a:pPr marL="274320" indent="-274320" algn="just" eaLnBrk="1" fontAlgn="auto" hangingPunct="1">
              <a:spcBef>
                <a:spcPts val="580"/>
              </a:spcBef>
              <a:spcAft>
                <a:spcPts val="0"/>
              </a:spcAft>
              <a:buFont typeface="Wingdings 2"/>
              <a:buChar char=""/>
              <a:defRPr/>
            </a:pPr>
            <a:r>
              <a:rPr lang="en-GB" sz="2800" smtClean="0"/>
              <a:t>The theoretical framework adopted for this study was derived from the Advocacy Coalition Framework (</a:t>
            </a:r>
            <a:r>
              <a:rPr lang="en-GB" smtClean="0"/>
              <a:t>Sabatier and Jekins-Smith 1993</a:t>
            </a:r>
            <a:r>
              <a:rPr lang="en-GB" sz="2800" smtClean="0"/>
              <a:t>). The framework was enriched by the works of </a:t>
            </a:r>
            <a:r>
              <a:rPr lang="en-GB" smtClean="0"/>
              <a:t>Birner and Resnick (2010)</a:t>
            </a:r>
            <a:r>
              <a:rPr lang="en-GB" sz="2800" smtClean="0"/>
              <a:t>; and also by the discourse analysis approach developed by </a:t>
            </a:r>
            <a:r>
              <a:rPr lang="en-GB" smtClean="0"/>
              <a:t>Hajer 1995</a:t>
            </a:r>
            <a:endParaRPr lang="en-US" sz="28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533400" y="-152400"/>
            <a:ext cx="7772400" cy="1143000"/>
          </a:xfrm>
        </p:spPr>
        <p:txBody>
          <a:bodyPr/>
          <a:lstStyle/>
          <a:p>
            <a:pPr eaLnBrk="1" hangingPunct="1"/>
            <a:r>
              <a:rPr lang="en-GB" altLang="en-US" b="1" smtClean="0"/>
              <a:t>Methodology Cont..</a:t>
            </a:r>
            <a:endParaRPr lang="en-US" altLang="en-US" b="1" smtClean="0"/>
          </a:p>
        </p:txBody>
      </p:sp>
      <p:sp>
        <p:nvSpPr>
          <p:cNvPr id="9219" name="Content Placeholder 2"/>
          <p:cNvSpPr>
            <a:spLocks noGrp="1"/>
          </p:cNvSpPr>
          <p:nvPr>
            <p:ph sz="quarter" idx="1"/>
          </p:nvPr>
        </p:nvSpPr>
        <p:spPr>
          <a:xfrm>
            <a:off x="609600" y="1295400"/>
            <a:ext cx="7848600" cy="5029200"/>
          </a:xfrm>
        </p:spPr>
        <p:txBody>
          <a:bodyPr/>
          <a:lstStyle/>
          <a:p>
            <a:pPr marL="274320" indent="-274320" algn="just" eaLnBrk="1" fontAlgn="auto" hangingPunct="1">
              <a:spcBef>
                <a:spcPts val="580"/>
              </a:spcBef>
              <a:spcAft>
                <a:spcPts val="0"/>
              </a:spcAft>
              <a:buFont typeface="Wingdings 2"/>
              <a:buChar char=""/>
              <a:defRPr/>
            </a:pPr>
            <a:r>
              <a:rPr lang="en-US" sz="2800" smtClean="0"/>
              <a:t>The study was qualitative and applied interpretive approach.</a:t>
            </a:r>
          </a:p>
          <a:p>
            <a:pPr marL="274320" indent="-274320" algn="just" eaLnBrk="1" fontAlgn="auto" hangingPunct="1">
              <a:spcBef>
                <a:spcPts val="580"/>
              </a:spcBef>
              <a:spcAft>
                <a:spcPts val="0"/>
              </a:spcAft>
              <a:buFont typeface="Wingdings 2"/>
              <a:buChar char=""/>
              <a:defRPr/>
            </a:pPr>
            <a:r>
              <a:rPr lang="en-US" sz="2800" smtClean="0"/>
              <a:t>Four attributes in the policy process were selected: approach to extension reform; farmer empowerment; the role of the state and private sector; and self perception of the policy actors</a:t>
            </a:r>
          </a:p>
          <a:p>
            <a:pPr marL="274320" indent="-274320" algn="just" eaLnBrk="1" fontAlgn="auto" hangingPunct="1">
              <a:spcBef>
                <a:spcPts val="580"/>
              </a:spcBef>
              <a:spcAft>
                <a:spcPts val="0"/>
              </a:spcAft>
              <a:buFont typeface="Wingdings 2"/>
              <a:buChar char=""/>
              <a:defRPr/>
            </a:pPr>
            <a:r>
              <a:rPr lang="en-US" sz="2800" smtClean="0"/>
              <a:t>The main input into the study was from 56 semi-structured interviews drawn from key policy making organs of the state, participant observation and review of documents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GB" altLang="en-US" b="1" smtClean="0"/>
              <a:t>Results</a:t>
            </a:r>
            <a:endParaRPr lang="en-US" altLang="en-US" b="1" smtClean="0"/>
          </a:p>
        </p:txBody>
      </p:sp>
      <p:sp>
        <p:nvSpPr>
          <p:cNvPr id="10243" name="Content Placeholder 2"/>
          <p:cNvSpPr>
            <a:spLocks noGrp="1"/>
          </p:cNvSpPr>
          <p:nvPr>
            <p:ph sz="quarter" idx="1"/>
          </p:nvPr>
        </p:nvSpPr>
        <p:spPr/>
        <p:txBody>
          <a:bodyPr/>
          <a:lstStyle/>
          <a:p>
            <a:pPr marL="274320" indent="-274320" algn="just" eaLnBrk="1" fontAlgn="auto" hangingPunct="1">
              <a:spcBef>
                <a:spcPts val="580"/>
              </a:spcBef>
              <a:spcAft>
                <a:spcPts val="0"/>
              </a:spcAft>
              <a:buFont typeface="Wingdings 2"/>
              <a:buChar char=""/>
              <a:defRPr/>
            </a:pPr>
            <a:r>
              <a:rPr lang="en-US" sz="2800" dirty="0" smtClean="0"/>
              <a:t>Two discourse coalitions, referred to as interest coalitions of policy actors, were distinguished with regard to the extension policy reform process in Uganda </a:t>
            </a:r>
          </a:p>
          <a:p>
            <a:pPr marL="274320" indent="-274320" algn="just" eaLnBrk="1" fontAlgn="auto" hangingPunct="1">
              <a:spcBef>
                <a:spcPts val="580"/>
              </a:spcBef>
              <a:spcAft>
                <a:spcPts val="0"/>
              </a:spcAft>
              <a:buFont typeface="Wingdings 2"/>
              <a:buChar char=""/>
              <a:defRPr/>
            </a:pPr>
            <a:r>
              <a:rPr lang="en-US" sz="2800" dirty="0" smtClean="0"/>
              <a:t>The two coalitions differed fundamentally in their policy beliefs about the way in which extension should be reformed. </a:t>
            </a:r>
          </a:p>
          <a:p>
            <a:pPr marL="274320" indent="-274320" algn="just" eaLnBrk="1" fontAlgn="auto" hangingPunct="1">
              <a:spcBef>
                <a:spcPts val="580"/>
              </a:spcBef>
              <a:spcAft>
                <a:spcPts val="0"/>
              </a:spcAft>
              <a:buFont typeface="Wingdings 2"/>
              <a:buChar char=""/>
              <a:defRPr/>
            </a:pPr>
            <a:r>
              <a:rPr lang="en-US" sz="2800" dirty="0" smtClean="0"/>
              <a:t>For the purposes of this study, the first coalition was referred to as “Interest Coalition A” and the second “Interest Coalition B”.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09600" y="152400"/>
            <a:ext cx="7772400" cy="838200"/>
          </a:xfrm>
        </p:spPr>
        <p:txBody>
          <a:bodyPr/>
          <a:lstStyle/>
          <a:p>
            <a:pPr eaLnBrk="1" hangingPunct="1"/>
            <a:r>
              <a:rPr lang="en-GB" altLang="en-US" b="1" smtClean="0"/>
              <a:t>Results cont...</a:t>
            </a:r>
            <a:endParaRPr lang="en-US" altLang="en-US" b="1" smtClean="0"/>
          </a:p>
        </p:txBody>
      </p:sp>
      <p:graphicFrame>
        <p:nvGraphicFramePr>
          <p:cNvPr id="4" name="Content Placeholder 3"/>
          <p:cNvGraphicFramePr>
            <a:graphicFrameLocks noGrp="1"/>
          </p:cNvGraphicFramePr>
          <p:nvPr>
            <p:ph sz="quarter" idx="1"/>
          </p:nvPr>
        </p:nvGraphicFramePr>
        <p:xfrm>
          <a:off x="762000" y="1295400"/>
          <a:ext cx="7696200" cy="5334000"/>
        </p:xfrm>
        <a:graphic>
          <a:graphicData uri="http://schemas.openxmlformats.org/drawingml/2006/table">
            <a:tbl>
              <a:tblPr firstRow="1" bandRow="1">
                <a:tableStyleId>{5C22544A-7EE6-4342-B048-85BDC9FD1C3A}</a:tableStyleId>
              </a:tblPr>
              <a:tblGrid>
                <a:gridCol w="1961776"/>
                <a:gridCol w="2942665"/>
                <a:gridCol w="2791759"/>
              </a:tblGrid>
              <a:tr h="446597">
                <a:tc>
                  <a:txBody>
                    <a:bodyPr/>
                    <a:lstStyle/>
                    <a:p>
                      <a:r>
                        <a:rPr lang="en-GB" sz="2000" dirty="0" smtClean="0">
                          <a:latin typeface="+mj-lt"/>
                        </a:rPr>
                        <a:t>Attribute</a:t>
                      </a:r>
                      <a:endParaRPr lang="en-US" sz="2000" dirty="0">
                        <a:latin typeface="+mj-lt"/>
                      </a:endParaRPr>
                    </a:p>
                  </a:txBody>
                  <a:tcPr/>
                </a:tc>
                <a:tc>
                  <a:txBody>
                    <a:bodyPr/>
                    <a:lstStyle/>
                    <a:p>
                      <a:r>
                        <a:rPr lang="en-GB" sz="2000" dirty="0" smtClean="0">
                          <a:latin typeface="+mj-lt"/>
                        </a:rPr>
                        <a:t>Interest Coalition A</a:t>
                      </a:r>
                      <a:endParaRPr lang="en-US" sz="2000" dirty="0">
                        <a:latin typeface="+mj-lt"/>
                      </a:endParaRPr>
                    </a:p>
                  </a:txBody>
                  <a:tcPr/>
                </a:tc>
                <a:tc>
                  <a:txBody>
                    <a:bodyPr/>
                    <a:lstStyle/>
                    <a:p>
                      <a:r>
                        <a:rPr lang="en-GB" sz="2000" dirty="0" smtClean="0">
                          <a:latin typeface="+mj-lt"/>
                        </a:rPr>
                        <a:t>Interest Coalition B</a:t>
                      </a:r>
                      <a:endParaRPr lang="en-US" sz="2000" dirty="0">
                        <a:latin typeface="+mj-lt"/>
                      </a:endParaRPr>
                    </a:p>
                  </a:txBody>
                  <a:tcPr/>
                </a:tc>
              </a:tr>
              <a:tr h="4887403">
                <a:tc>
                  <a:txBody>
                    <a:bodyPr/>
                    <a:lstStyle/>
                    <a:p>
                      <a:r>
                        <a:rPr lang="en-GB" sz="2000" dirty="0" smtClean="0">
                          <a:latin typeface="+mj-lt"/>
                        </a:rPr>
                        <a:t>Approach to Extension Reform</a:t>
                      </a:r>
                      <a:endParaRPr lang="en-US" sz="2000" dirty="0">
                        <a:latin typeface="+mj-lt"/>
                      </a:endParaRPr>
                    </a:p>
                  </a:txBody>
                  <a:tcPr/>
                </a:tc>
                <a:tc>
                  <a:txBody>
                    <a:bodyPr/>
                    <a:lstStyle/>
                    <a:p>
                      <a:pPr marL="365760" marR="0" algn="l">
                        <a:lnSpc>
                          <a:spcPct val="150000"/>
                        </a:lnSpc>
                        <a:spcBef>
                          <a:spcPts val="0"/>
                        </a:spcBef>
                        <a:spcAft>
                          <a:spcPts val="0"/>
                        </a:spcAft>
                      </a:pPr>
                      <a:r>
                        <a:rPr lang="en-US" sz="2000" dirty="0">
                          <a:solidFill>
                            <a:srgbClr val="000000"/>
                          </a:solidFill>
                          <a:latin typeface="+mj-lt"/>
                          <a:ea typeface="Calibri"/>
                        </a:rPr>
                        <a:t>Improving agricultural extension through reforms within the public sector is impossible;  new approaches involving the private sector and civil society are needed</a:t>
                      </a:r>
                      <a:endParaRPr lang="en-US" sz="2000" dirty="0">
                        <a:latin typeface="+mj-lt"/>
                        <a:ea typeface="Calibri"/>
                      </a:endParaRPr>
                    </a:p>
                  </a:txBody>
                  <a:tcPr marL="68580" marR="68580" marT="0" marB="0"/>
                </a:tc>
                <a:tc>
                  <a:txBody>
                    <a:bodyPr/>
                    <a:lstStyle/>
                    <a:p>
                      <a:pPr marL="365760" marR="0" algn="l">
                        <a:lnSpc>
                          <a:spcPct val="150000"/>
                        </a:lnSpc>
                        <a:spcBef>
                          <a:spcPts val="0"/>
                        </a:spcBef>
                        <a:spcAft>
                          <a:spcPts val="0"/>
                        </a:spcAft>
                      </a:pPr>
                      <a:r>
                        <a:rPr lang="en-US" sz="2000" dirty="0">
                          <a:solidFill>
                            <a:srgbClr val="000000"/>
                          </a:solidFill>
                          <a:latin typeface="+mj-lt"/>
                          <a:ea typeface="Calibri"/>
                        </a:rPr>
                        <a:t>Extension can only be achieved through a gradual reform within the public sector; outsourcing model is not </a:t>
                      </a:r>
                      <a:r>
                        <a:rPr lang="en-US" sz="2000" dirty="0" smtClean="0">
                          <a:solidFill>
                            <a:srgbClr val="000000"/>
                          </a:solidFill>
                          <a:latin typeface="+mj-lt"/>
                          <a:ea typeface="Calibri"/>
                        </a:rPr>
                        <a:t>appropriate </a:t>
                      </a:r>
                      <a:r>
                        <a:rPr lang="en-US" sz="2000" dirty="0">
                          <a:solidFill>
                            <a:srgbClr val="000000"/>
                          </a:solidFill>
                          <a:latin typeface="+mj-lt"/>
                          <a:ea typeface="Calibri"/>
                        </a:rPr>
                        <a:t>in its presentation situation</a:t>
                      </a:r>
                      <a:endParaRPr lang="en-US" sz="2000" dirty="0">
                        <a:latin typeface="+mj-lt"/>
                        <a:ea typeface="Calibri"/>
                      </a:endParaRPr>
                    </a:p>
                  </a:txBody>
                  <a:tcPr marL="68580" marR="68580" marT="0" marB="0"/>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520</TotalTime>
  <Words>1114</Words>
  <Application>Microsoft Office PowerPoint</Application>
  <PresentationFormat>On-screen Show (4:3)</PresentationFormat>
  <Paragraphs>97</Paragraphs>
  <Slides>18</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7" baseType="lpstr">
      <vt:lpstr>Arial</vt:lpstr>
      <vt:lpstr>MS PGothic</vt:lpstr>
      <vt:lpstr>Franklin Gothic Book</vt:lpstr>
      <vt:lpstr>Perpetua</vt:lpstr>
      <vt:lpstr>Wingdings 2</vt:lpstr>
      <vt:lpstr>Calibri</vt:lpstr>
      <vt:lpstr>Times New Roman</vt:lpstr>
      <vt:lpstr>Equity</vt:lpstr>
      <vt:lpstr>Microsoft PowerPoint Slide</vt:lpstr>
      <vt:lpstr>PowerPoint Presentation</vt:lpstr>
      <vt:lpstr>Paper Outline</vt:lpstr>
      <vt:lpstr>Introduction</vt:lpstr>
      <vt:lpstr>Problem Statement</vt:lpstr>
      <vt:lpstr>Problem Statement Cont..</vt:lpstr>
      <vt:lpstr>Methodology</vt:lpstr>
      <vt:lpstr>Methodology Cont..</vt:lpstr>
      <vt:lpstr>Results</vt:lpstr>
      <vt:lpstr>Results cont...</vt:lpstr>
      <vt:lpstr>Results cont..</vt:lpstr>
      <vt:lpstr>Results cont..</vt:lpstr>
      <vt:lpstr>Results Cont..</vt:lpstr>
      <vt:lpstr>PowerPoint Presentation</vt:lpstr>
      <vt:lpstr>PowerPoint Presentation</vt:lpstr>
      <vt:lpstr>Discussion</vt:lpstr>
      <vt:lpstr>Conclusion</vt:lpstr>
      <vt:lpstr>Acknowledgement</vt:lpstr>
      <vt:lpstr>THANK YOU</vt:lpstr>
    </vt:vector>
  </TitlesOfParts>
  <Company>Baba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Baba</dc:creator>
  <cp:lastModifiedBy>Bohn, Andrea B</cp:lastModifiedBy>
  <cp:revision>35</cp:revision>
  <dcterms:created xsi:type="dcterms:W3CDTF">2011-10-28T07:54:17Z</dcterms:created>
  <dcterms:modified xsi:type="dcterms:W3CDTF">2015-03-24T15:05:17Z</dcterms:modified>
</cp:coreProperties>
</file>